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28" r:id="rId1"/>
  </p:sldMasterIdLst>
  <p:notesMasterIdLst>
    <p:notesMasterId r:id="rId28"/>
  </p:notesMasterIdLst>
  <p:handoutMasterIdLst>
    <p:handoutMasterId r:id="rId29"/>
  </p:handoutMasterIdLst>
  <p:sldIdLst>
    <p:sldId id="465" r:id="rId2"/>
    <p:sldId id="281" r:id="rId3"/>
    <p:sldId id="258" r:id="rId4"/>
    <p:sldId id="288" r:id="rId5"/>
    <p:sldId id="486" r:id="rId6"/>
    <p:sldId id="493" r:id="rId7"/>
    <p:sldId id="505" r:id="rId8"/>
    <p:sldId id="506" r:id="rId9"/>
    <p:sldId id="466" r:id="rId10"/>
    <p:sldId id="467" r:id="rId11"/>
    <p:sldId id="469" r:id="rId12"/>
    <p:sldId id="468" r:id="rId13"/>
    <p:sldId id="434" r:id="rId14"/>
    <p:sldId id="396" r:id="rId15"/>
    <p:sldId id="435" r:id="rId16"/>
    <p:sldId id="485" r:id="rId17"/>
    <p:sldId id="495" r:id="rId18"/>
    <p:sldId id="496" r:id="rId19"/>
    <p:sldId id="497" r:id="rId20"/>
    <p:sldId id="498" r:id="rId21"/>
    <p:sldId id="499" r:id="rId22"/>
    <p:sldId id="509" r:id="rId23"/>
    <p:sldId id="510" r:id="rId24"/>
    <p:sldId id="511" r:id="rId25"/>
    <p:sldId id="512" r:id="rId26"/>
    <p:sldId id="503" r:id="rId2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8" autoAdjust="0"/>
    <p:restoredTop sz="74290" autoAdjust="0"/>
  </p:normalViewPr>
  <p:slideViewPr>
    <p:cSldViewPr>
      <p:cViewPr>
        <p:scale>
          <a:sx n="70" d="100"/>
          <a:sy n="70" d="100"/>
        </p:scale>
        <p:origin x="-12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860"/>
    </p:cViewPr>
  </p:sorterViewPr>
  <p:notesViewPr>
    <p:cSldViewPr>
      <p:cViewPr>
        <p:scale>
          <a:sx n="100" d="100"/>
          <a:sy n="100" d="100"/>
        </p:scale>
        <p:origin x="-1584"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F3E592D-634E-4807-BED4-47D344A86946}" type="datetimeFigureOut">
              <a:rPr lang="en-US" smtClean="0"/>
              <a:pPr/>
              <a:t>2/16/2012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193CEB1-E4C9-450B-A3E7-B06D50C238DF}" type="slidenum">
              <a:rPr lang="en-US" smtClean="0"/>
              <a:pPr/>
              <a:t>‹#›</a:t>
            </a:fld>
            <a:endParaRPr lang="en-US"/>
          </a:p>
        </p:txBody>
      </p:sp>
    </p:spTree>
    <p:extLst>
      <p:ext uri="{BB962C8B-B14F-4D97-AF65-F5344CB8AC3E}">
        <p14:creationId xmlns:p14="http://schemas.microsoft.com/office/powerpoint/2010/main" xmlns="" val="2365728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vl1pPr>
          </a:lstStyle>
          <a:p>
            <a:pPr>
              <a:defRPr/>
            </a:pPr>
            <a:fld id="{9239A794-0AE6-44CA-B1D9-07C2245B4F8A}" type="slidenum">
              <a:rPr lang="en-US"/>
              <a:pPr>
                <a:defRPr/>
              </a:pPr>
              <a:t>‹#›</a:t>
            </a:fld>
            <a:endParaRPr lang="en-US"/>
          </a:p>
        </p:txBody>
      </p:sp>
    </p:spTree>
    <p:extLst>
      <p:ext uri="{BB962C8B-B14F-4D97-AF65-F5344CB8AC3E}">
        <p14:creationId xmlns:p14="http://schemas.microsoft.com/office/powerpoint/2010/main" xmlns="" val="1438363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C505779-3995-429A-A9EE-A9C37ADE9683}" type="slidenum">
              <a:rPr lang="en-US" smtClean="0"/>
              <a:pPr/>
              <a:t>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34720" y="4415790"/>
            <a:ext cx="5140960" cy="4183380"/>
          </a:xfrm>
          <a:prstGeom prst="rect">
            <a:avLst/>
          </a:prstGeom>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FE92DC7-E2E2-4982-867D-ACA15F996A6C}" type="slidenum">
              <a:rPr lang="en-US" smtClean="0"/>
              <a:pPr/>
              <a:t>12</a:t>
            </a:fld>
            <a:endParaRPr lang="en-US"/>
          </a:p>
        </p:txBody>
      </p:sp>
      <p:sp>
        <p:nvSpPr>
          <p:cNvPr id="5" name="Notes Placeholder 4"/>
          <p:cNvSpPr>
            <a:spLocks noGrp="1"/>
          </p:cNvSpPr>
          <p:nvPr>
            <p:ph type="body" sz="quarter" idx="11"/>
          </p:nvPr>
        </p:nvSpPr>
        <p:spPr/>
        <p:txBody>
          <a:bodyPr>
            <a:normAutofit/>
          </a:bodyPr>
          <a:lstStyle/>
          <a:p>
            <a:r>
              <a:rPr lang="en-US" dirty="0" smtClean="0"/>
              <a:t>4) Siting</a:t>
            </a:r>
            <a:endParaRPr lang="en-US" dirty="0"/>
          </a:p>
        </p:txBody>
      </p:sp>
    </p:spTree>
    <p:extLst>
      <p:ext uri="{BB962C8B-B14F-4D97-AF65-F5344CB8AC3E}">
        <p14:creationId xmlns:p14="http://schemas.microsoft.com/office/powerpoint/2010/main" xmlns="" val="3380865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239A794-0AE6-44CA-B1D9-07C2245B4F8A}"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239A794-0AE6-44CA-B1D9-07C2245B4F8A}"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239A794-0AE6-44CA-B1D9-07C2245B4F8A}"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239A794-0AE6-44CA-B1D9-07C2245B4F8A}"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FD2373-FECE-42D5-A49C-175FECB9FE11}"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FD2373-FECE-42D5-A49C-175FECB9FE11}"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49FE9E-081E-964B-A8F3-5CCD9547E777}"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FD2373-FECE-42D5-A49C-175FECB9FE11}"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FD2373-FECE-42D5-A49C-175FECB9FE11}"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dirty="0" smtClean="0"/>
          </a:p>
        </p:txBody>
      </p:sp>
      <p:sp>
        <p:nvSpPr>
          <p:cNvPr id="36868" name="Slide Number Placeholder 3"/>
          <p:cNvSpPr>
            <a:spLocks noGrp="1"/>
          </p:cNvSpPr>
          <p:nvPr>
            <p:ph type="sldNum" sz="quarter" idx="5"/>
          </p:nvPr>
        </p:nvSpPr>
        <p:spPr>
          <a:noFill/>
        </p:spPr>
        <p:txBody>
          <a:bodyPr/>
          <a:lstStyle/>
          <a:p>
            <a:fld id="{DF06729A-BFEB-417D-9E25-B7D2E421594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AFD2373-FECE-42D5-A49C-175FECB9FE11}"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49FE9E-081E-964B-A8F3-5CCD9547E777}"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49FE9E-081E-964B-A8F3-5CCD9547E777}"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49FE9E-081E-964B-A8F3-5CCD9547E777}"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3CFBA50-1AE3-4F11-AFF2-0CBCDD1D48CA}" type="slidenum">
              <a:rPr lang="en-US" smtClean="0"/>
              <a:pPr/>
              <a:t>3</a:t>
            </a:fld>
            <a:endParaRPr lang="en-US" smtClean="0"/>
          </a:p>
        </p:txBody>
      </p:sp>
      <p:sp>
        <p:nvSpPr>
          <p:cNvPr id="37891"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39A794-0AE6-44CA-B1D9-07C2245B4F8A}" type="slidenum">
              <a:rPr lang="en-US" smtClean="0"/>
              <a:pPr>
                <a:defRPr/>
              </a:pPr>
              <a:t>4</a:t>
            </a:fld>
            <a:endParaRPr lang="en-US"/>
          </a:p>
        </p:txBody>
      </p:sp>
    </p:spTree>
    <p:extLst>
      <p:ext uri="{BB962C8B-B14F-4D97-AF65-F5344CB8AC3E}">
        <p14:creationId xmlns:p14="http://schemas.microsoft.com/office/powerpoint/2010/main" xmlns="" val="3006027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239A794-0AE6-44CA-B1D9-07C2245B4F8A}" type="slidenum">
              <a:rPr lang="en-US" smtClean="0"/>
              <a:pPr>
                <a:defRPr/>
              </a:pPr>
              <a:t>5</a:t>
            </a:fld>
            <a:endParaRPr lang="en-US"/>
          </a:p>
        </p:txBody>
      </p:sp>
      <p:sp>
        <p:nvSpPr>
          <p:cNvPr id="5" name="Notes Placeholder 4"/>
          <p:cNvSpPr>
            <a:spLocks noGrp="1"/>
          </p:cNvSpPr>
          <p:nvPr>
            <p:ph type="body" sz="quarter" idx="11"/>
          </p:nvPr>
        </p:nvSpPr>
        <p:spPr/>
        <p:txBody>
          <a:bodyPr>
            <a:normAutofit/>
          </a:bodyPr>
          <a:lstStyle/>
          <a:p>
            <a:r>
              <a:rPr lang="en-US" dirty="0" smtClean="0"/>
              <a:t>I can provide notes on:</a:t>
            </a:r>
          </a:p>
          <a:p>
            <a:endParaRPr lang="en-US" dirty="0" smtClean="0"/>
          </a:p>
          <a:p>
            <a:r>
              <a:rPr lang="en-US" dirty="0" smtClean="0"/>
              <a:t>Background Facts: 370 Water Utilities, $150 Million/Year in Energy Costs, 1 Billion </a:t>
            </a:r>
            <a:r>
              <a:rPr lang="en-US" dirty="0" err="1" smtClean="0"/>
              <a:t>kWhs</a:t>
            </a:r>
            <a:r>
              <a:rPr lang="en-US" dirty="0" smtClean="0"/>
              <a:t> Used, 1 million of CO2</a:t>
            </a:r>
          </a:p>
          <a:p>
            <a:r>
              <a:rPr lang="en-US" dirty="0" smtClean="0"/>
              <a:t>	- Goal to have 74</a:t>
            </a:r>
            <a:r>
              <a:rPr lang="en-US" baseline="0" dirty="0" smtClean="0"/>
              <a:t> (</a:t>
            </a:r>
            <a:r>
              <a:rPr lang="en-US" dirty="0" smtClean="0"/>
              <a:t>20%)</a:t>
            </a:r>
            <a:r>
              <a:rPr lang="en-US" baseline="0" dirty="0" smtClean="0"/>
              <a:t> at ZNE by 2020</a:t>
            </a:r>
            <a:endParaRPr lang="en-US" dirty="0" smtClean="0"/>
          </a:p>
          <a:p>
            <a:endParaRPr lang="en-US" dirty="0" smtClean="0"/>
          </a:p>
          <a:p>
            <a:r>
              <a:rPr lang="en-US" dirty="0" smtClean="0"/>
              <a:t>Energy Pilots 2007 Summary: 14 pilot</a:t>
            </a:r>
            <a:r>
              <a:rPr lang="en-US" baseline="0" dirty="0" smtClean="0"/>
              <a:t> programs, etc</a:t>
            </a:r>
          </a:p>
          <a:p>
            <a:endParaRPr lang="en-US" baseline="0" dirty="0" smtClean="0"/>
          </a:p>
          <a:p>
            <a:r>
              <a:rPr lang="en-US" baseline="0" dirty="0" smtClean="0"/>
              <a:t>Energy Leaders Program: 85 participating facilities, etc </a:t>
            </a:r>
            <a:endParaRPr lang="en-US" dirty="0" smtClean="0"/>
          </a:p>
          <a:p>
            <a:endParaRPr lang="en-US" dirty="0"/>
          </a:p>
        </p:txBody>
      </p:sp>
    </p:spTree>
    <p:extLst>
      <p:ext uri="{BB962C8B-B14F-4D97-AF65-F5344CB8AC3E}">
        <p14:creationId xmlns:p14="http://schemas.microsoft.com/office/powerpoint/2010/main" xmlns="" val="403983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239A794-0AE6-44CA-B1D9-07C2245B4F8A}"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FE92DC7-E2E2-4982-867D-ACA15F996A6C}" type="slidenum">
              <a:rPr lang="en-US" smtClean="0"/>
              <a:pPr/>
              <a:t>9</a:t>
            </a:fld>
            <a:endParaRPr lang="en-US"/>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xmlns="" val="2419982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FE92DC7-E2E2-4982-867D-ACA15F996A6C}" type="slidenum">
              <a:rPr lang="en-US" smtClean="0"/>
              <a:pPr/>
              <a:t>10</a:t>
            </a:fld>
            <a:endParaRPr lang="en-US"/>
          </a:p>
        </p:txBody>
      </p:sp>
      <p:sp>
        <p:nvSpPr>
          <p:cNvPr id="5" name="Notes Placeholder 4"/>
          <p:cNvSpPr>
            <a:spLocks noGrp="1"/>
          </p:cNvSpPr>
          <p:nvPr>
            <p:ph type="body" sz="quarter" idx="11"/>
          </p:nvPr>
        </p:nvSpPr>
        <p:spPr/>
        <p:txBody>
          <a:bodyPr>
            <a:normAutofit/>
          </a:bodyPr>
          <a:lstStyle/>
          <a:p>
            <a:r>
              <a:rPr lang="en-US" dirty="0" smtClean="0"/>
              <a:t>4</a:t>
            </a:r>
            <a:r>
              <a:rPr lang="en-US" baseline="0" dirty="0" smtClean="0"/>
              <a:t> Point Plan: Address Regulatory Barriers</a:t>
            </a:r>
            <a:endParaRPr lang="en-US" dirty="0"/>
          </a:p>
        </p:txBody>
      </p:sp>
    </p:spTree>
    <p:extLst>
      <p:ext uri="{BB962C8B-B14F-4D97-AF65-F5344CB8AC3E}">
        <p14:creationId xmlns:p14="http://schemas.microsoft.com/office/powerpoint/2010/main" xmlns="" val="86361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FE92DC7-E2E2-4982-867D-ACA15F996A6C}" type="slidenum">
              <a:rPr lang="en-US" smtClean="0"/>
              <a:pPr/>
              <a:t>11</a:t>
            </a:fld>
            <a:endParaRPr lang="en-US"/>
          </a:p>
        </p:txBody>
      </p:sp>
      <p:sp>
        <p:nvSpPr>
          <p:cNvPr id="5" name="Notes Placeholder 4"/>
          <p:cNvSpPr>
            <a:spLocks noGrp="1"/>
          </p:cNvSpPr>
          <p:nvPr>
            <p:ph type="body" sz="quarter" idx="11"/>
          </p:nvPr>
        </p:nvSpPr>
        <p:spPr/>
        <p:txBody>
          <a:bodyPr>
            <a:normAutofit/>
          </a:bodyPr>
          <a:lstStyle/>
          <a:p>
            <a:r>
              <a:rPr lang="en-US" dirty="0" smtClean="0"/>
              <a:t>(Points</a:t>
            </a:r>
            <a:r>
              <a:rPr lang="en-US" baseline="0" dirty="0" smtClean="0"/>
              <a:t> 2-3): Collection Barriers and Waste Ban</a:t>
            </a:r>
            <a:endParaRPr lang="en-US" dirty="0"/>
          </a:p>
        </p:txBody>
      </p:sp>
    </p:spTree>
    <p:extLst>
      <p:ext uri="{BB962C8B-B14F-4D97-AF65-F5344CB8AC3E}">
        <p14:creationId xmlns:p14="http://schemas.microsoft.com/office/powerpoint/2010/main" xmlns="" val="3313324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B265A9D-5F91-4FEA-9938-F164E5738F52}" type="datetimeFigureOut">
              <a:rPr lang="en-US"/>
              <a:pPr>
                <a:defRPr/>
              </a:pPr>
              <a:t>2/16/2012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CBC14D5-A4FA-4631-BB88-9858761B58C5}" type="slidenum">
              <a:rPr lang="en-US"/>
              <a:pPr>
                <a:defRPr/>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CDAE282-0024-4A0A-A295-DB381EFB16F9}" type="datetimeFigureOut">
              <a:rPr lang="en-US"/>
              <a:pPr>
                <a:defRPr/>
              </a:pPr>
              <a:t>2/16/2012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83DED65-7AF5-4119-A456-B2D51ABC8978}" type="slidenum">
              <a:rPr lang="en-US"/>
              <a:pPr>
                <a:defRPr/>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7BF7AC6-2A84-4E07-AD4F-67FF7AE46725}" type="datetimeFigureOut">
              <a:rPr lang="en-US"/>
              <a:pPr>
                <a:defRPr/>
              </a:pPr>
              <a:t>2/16/2012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43E87DA-D058-41E6-AD58-9737CF8D3187}" type="slidenum">
              <a:rPr lang="en-US"/>
              <a:pPr>
                <a:defRPr/>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2BA19BD-949F-4CE4-8BF1-A051F299A83D}" type="datetimeFigureOut">
              <a:rPr lang="en-US"/>
              <a:pPr>
                <a:defRPr/>
              </a:pPr>
              <a:t>2/16/2012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9B2B77C-6F8D-4544-BBB7-E1189B938C99}" type="slidenum">
              <a:rPr lang="en-US"/>
              <a:pPr>
                <a:defRPr/>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F8600BF-8DBD-4005-8635-8D661FC3BA87}" type="datetimeFigureOut">
              <a:rPr lang="en-US"/>
              <a:pPr>
                <a:defRPr/>
              </a:pPr>
              <a:t>2/16/2012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6D964E5-9153-44EC-AEB5-9B851F9BCE5F}" type="slidenum">
              <a:rPr lang="en-US"/>
              <a:pPr>
                <a:defRPr/>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9D6B2F3-A256-4F4D-8F9B-51F8257E867D}" type="datetimeFigureOut">
              <a:rPr lang="en-US"/>
              <a:pPr>
                <a:defRPr/>
              </a:pPr>
              <a:t>2/16/2012</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33DAAF4-FE3B-4536-BD42-5B338C6B345E}" type="slidenum">
              <a:rPr lang="en-US"/>
              <a:pPr>
                <a:defRPr/>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54A9389-0A6D-4F4C-A93E-B7FE2C2E1B14}" type="datetimeFigureOut">
              <a:rPr lang="en-US"/>
              <a:pPr>
                <a:defRPr/>
              </a:pPr>
              <a:t>2/16/2012</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56DC9B1-160C-4775-8D7F-5845325C7CE7}" type="slidenum">
              <a:rPr lang="en-US"/>
              <a:pPr>
                <a:defRPr/>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525D75E-0A0B-4B7B-BA0C-B9592169BF38}" type="datetimeFigureOut">
              <a:rPr lang="en-US"/>
              <a:pPr>
                <a:defRPr/>
              </a:pPr>
              <a:t>2/16/2012</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CA98F49-D41F-4C15-A6C1-80E495F68966}" type="slidenum">
              <a:rPr lang="en-US"/>
              <a:pPr>
                <a:defRPr/>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B7730BF-8F9F-41D2-BE77-EACEABB1E4A9}" type="datetimeFigureOut">
              <a:rPr lang="en-US"/>
              <a:pPr>
                <a:defRPr/>
              </a:pPr>
              <a:t>2/16/2012</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5659BFF-8C99-4AB9-BBFC-B90A608A8C24}" type="slidenum">
              <a:rPr lang="en-US"/>
              <a:pPr>
                <a:defRPr/>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927FB1C-3288-4D34-9194-B1BFCEBB8463}" type="datetimeFigureOut">
              <a:rPr lang="en-US"/>
              <a:pPr>
                <a:defRPr/>
              </a:pPr>
              <a:t>2/16/2012</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191490C-6D82-4D9E-8797-CD008E29DA20}" type="slidenum">
              <a:rPr lang="en-US"/>
              <a:pPr>
                <a:defRPr/>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ransition spd="med">
    <p:fade thruBlk="1"/>
  </p:transition>
  <p:timing>
    <p:tnLst>
      <p:par>
        <p:cTn id="1" dur="indefinite" restart="never" nodeType="tmRoot"/>
      </p:par>
    </p:tnLst>
  </p:timing>
  <p:txStyles>
    <p:titleStyle>
      <a:lvl1pPr algn="ctr" rtl="0" eaLnBrk="0" fontAlgn="base" hangingPunct="0">
        <a:spcBef>
          <a:spcPct val="0"/>
        </a:spcBef>
        <a:spcAft>
          <a:spcPct val="0"/>
        </a:spcAft>
        <a:defRPr sz="3600" b="1" kern="1200">
          <a:solidFill>
            <a:schemeClr val="tx2">
              <a:lumMod val="50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kern="1200">
          <a:solidFill>
            <a:schemeClr val="tx2">
              <a:lumMod val="50000"/>
            </a:schemeClr>
          </a:solidFill>
          <a:latin typeface="+mj-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2">
              <a:lumMod val="50000"/>
            </a:schemeClr>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50000"/>
            </a:schemeClr>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50000"/>
            </a:schemeClr>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
          <p:cNvSpPr>
            <a:spLocks noGrp="1" noChangeArrowheads="1"/>
          </p:cNvSpPr>
          <p:nvPr>
            <p:ph type="subTitle" idx="4294967295"/>
          </p:nvPr>
        </p:nvSpPr>
        <p:spPr>
          <a:xfrm>
            <a:off x="457200" y="1600200"/>
            <a:ext cx="8153400" cy="4267200"/>
          </a:xfrm>
        </p:spPr>
        <p:txBody>
          <a:bodyPr/>
          <a:lstStyle/>
          <a:p>
            <a:pPr marL="0" indent="0" eaLnBrk="1" hangingPunct="1">
              <a:buFont typeface="Wingdings" pitchFamily="1" charset="2"/>
              <a:buNone/>
              <a:defRPr/>
            </a:pPr>
            <a:endParaRPr lang="en-US" sz="2000" dirty="0" smtClean="0">
              <a:latin typeface="+mj-lt"/>
            </a:endParaRPr>
          </a:p>
          <a:p>
            <a:pPr marL="0" indent="0" eaLnBrk="1" hangingPunct="1">
              <a:buFont typeface="Wingdings" pitchFamily="1" charset="2"/>
              <a:buNone/>
              <a:defRPr/>
            </a:pPr>
            <a:r>
              <a:rPr lang="en-US" sz="2800" dirty="0" smtClean="0">
                <a:latin typeface="+mj-lt"/>
                <a:cs typeface="Times New Roman" pitchFamily="18" charset="0"/>
              </a:rPr>
              <a:t>Advancing Renewable Energy and Energy Efficiency in the Commonwealth</a:t>
            </a:r>
          </a:p>
          <a:p>
            <a:pPr marL="0" indent="0" eaLnBrk="1" hangingPunct="1">
              <a:buFont typeface="Wingdings" pitchFamily="1" charset="2"/>
              <a:buNone/>
              <a:defRPr/>
            </a:pPr>
            <a:endParaRPr lang="en-US" sz="2400" dirty="0">
              <a:latin typeface="+mj-lt"/>
              <a:cs typeface="Times New Roman" pitchFamily="18" charset="0"/>
            </a:endParaRPr>
          </a:p>
          <a:p>
            <a:pPr marL="0" indent="0" eaLnBrk="1" hangingPunct="1">
              <a:buFont typeface="Wingdings" pitchFamily="1" charset="2"/>
              <a:buNone/>
              <a:defRPr/>
            </a:pPr>
            <a:endParaRPr lang="en-US" sz="1800" dirty="0" smtClean="0">
              <a:cs typeface="Times New Roman" pitchFamily="18" charset="0"/>
            </a:endParaRPr>
          </a:p>
          <a:p>
            <a:pPr marL="0" indent="0" eaLnBrk="1" hangingPunct="1">
              <a:buFont typeface="Wingdings" pitchFamily="1" charset="2"/>
              <a:buNone/>
              <a:defRPr/>
            </a:pPr>
            <a:r>
              <a:rPr lang="en-US" sz="1800" dirty="0" smtClean="0">
                <a:latin typeface="+mj-lt"/>
                <a:cs typeface="Times New Roman" pitchFamily="18" charset="0"/>
              </a:rPr>
              <a:t>An Innovative Partnership: </a:t>
            </a:r>
          </a:p>
          <a:p>
            <a:pPr marL="0" indent="0" eaLnBrk="1" hangingPunct="1">
              <a:buFont typeface="Wingdings" pitchFamily="1" charset="2"/>
              <a:buNone/>
              <a:defRPr/>
            </a:pPr>
            <a:r>
              <a:rPr lang="en-US" sz="1800" b="1" dirty="0" smtClean="0">
                <a:latin typeface="+mj-lt"/>
                <a:cs typeface="Times New Roman" pitchFamily="18" charset="0"/>
              </a:rPr>
              <a:t>The Massachusetts Department of Environmental Protection</a:t>
            </a:r>
          </a:p>
          <a:p>
            <a:pPr marL="0" indent="0" eaLnBrk="1" hangingPunct="1">
              <a:buFont typeface="Wingdings" pitchFamily="1" charset="2"/>
              <a:buNone/>
              <a:defRPr/>
            </a:pPr>
            <a:r>
              <a:rPr lang="en-US" sz="1800" b="1" dirty="0" smtClean="0">
                <a:latin typeface="+mj-lt"/>
                <a:cs typeface="Times New Roman" pitchFamily="18" charset="0"/>
              </a:rPr>
              <a:t>The Massachusetts Department of Energy Resources</a:t>
            </a:r>
          </a:p>
          <a:p>
            <a:pPr marL="0" indent="0" eaLnBrk="1" hangingPunct="1">
              <a:buFont typeface="Wingdings" pitchFamily="1" charset="2"/>
              <a:buNone/>
              <a:defRPr/>
            </a:pPr>
            <a:endParaRPr lang="en-US" sz="1800" b="1" dirty="0" smtClean="0">
              <a:latin typeface="+mj-lt"/>
              <a:cs typeface="Times New Roman" pitchFamily="18" charset="0"/>
            </a:endParaRPr>
          </a:p>
          <a:p>
            <a:pPr marL="0" indent="0" eaLnBrk="1" hangingPunct="1">
              <a:buFont typeface="Wingdings" pitchFamily="1" charset="2"/>
              <a:buNone/>
              <a:defRPr/>
            </a:pPr>
            <a:r>
              <a:rPr lang="en-US" sz="1800" b="1" dirty="0" smtClean="0">
                <a:cs typeface="Times New Roman" pitchFamily="18" charset="0"/>
              </a:rPr>
              <a:t>__________________________________________________</a:t>
            </a:r>
          </a:p>
          <a:p>
            <a:pPr marL="0" indent="0" eaLnBrk="1" hangingPunct="1">
              <a:buFont typeface="Wingdings" pitchFamily="1" charset="2"/>
              <a:buNone/>
              <a:defRPr/>
            </a:pPr>
            <a:r>
              <a:rPr lang="en-US" sz="1600" b="1" dirty="0" smtClean="0">
                <a:cs typeface="Times New Roman" pitchFamily="18" charset="0"/>
              </a:rPr>
              <a:t>Commissioner Kenneth Kimmell, MassDEP</a:t>
            </a:r>
          </a:p>
          <a:p>
            <a:pPr marL="0" indent="0" eaLnBrk="1" hangingPunct="1">
              <a:buFont typeface="Wingdings" pitchFamily="1" charset="2"/>
              <a:buNone/>
              <a:defRPr/>
            </a:pPr>
            <a:r>
              <a:rPr lang="en-US" sz="1400" dirty="0" smtClean="0">
                <a:latin typeface="+mj-lt"/>
                <a:cs typeface="Times New Roman" pitchFamily="18" charset="0"/>
              </a:rPr>
              <a:t>New England  Electricity Restructuring Roundtable</a:t>
            </a:r>
          </a:p>
          <a:p>
            <a:pPr marL="0" indent="0" eaLnBrk="1" hangingPunct="1">
              <a:buFont typeface="Wingdings" pitchFamily="1" charset="2"/>
              <a:buNone/>
              <a:defRPr/>
            </a:pPr>
            <a:r>
              <a:rPr lang="en-US" sz="1400" dirty="0" smtClean="0">
                <a:cs typeface="Times New Roman" pitchFamily="18" charset="0"/>
              </a:rPr>
              <a:t>February 17, 2012</a:t>
            </a:r>
            <a:endParaRPr lang="en-US" sz="1400" dirty="0" smtClean="0">
              <a:latin typeface="+mj-lt"/>
              <a:cs typeface="Times New Roman" pitchFamily="18" charset="0"/>
            </a:endParaRPr>
          </a:p>
          <a:p>
            <a:pPr marL="0" indent="0" eaLnBrk="1" hangingPunct="1">
              <a:buFont typeface="Wingdings" pitchFamily="1" charset="2"/>
              <a:buNone/>
              <a:defRPr/>
            </a:pPr>
            <a:r>
              <a:rPr lang="en-US" sz="2400" dirty="0" smtClean="0">
                <a:latin typeface="+mj-lt"/>
                <a:cs typeface="Times New Roman" pitchFamily="18" charset="0"/>
              </a:rPr>
              <a:t/>
            </a:r>
            <a:br>
              <a:rPr lang="en-US" sz="2400" dirty="0" smtClean="0">
                <a:latin typeface="+mj-lt"/>
                <a:cs typeface="Times New Roman" pitchFamily="18" charset="0"/>
              </a:rPr>
            </a:br>
            <a:endParaRPr lang="en-US" sz="2400" dirty="0" smtClean="0">
              <a:latin typeface="+mj-lt"/>
              <a:cs typeface="Times New Roman" pitchFamily="18" charset="0"/>
            </a:endParaRPr>
          </a:p>
        </p:txBody>
      </p:sp>
      <p:pic>
        <p:nvPicPr>
          <p:cNvPr id="1026" name="Picture 2" descr="Y:\Web_Share\cerp\EEA Presentation\CERP_title_graphic.jpg"/>
          <p:cNvPicPr>
            <a:picLocks noChangeAspect="1" noChangeArrowheads="1"/>
          </p:cNvPicPr>
          <p:nvPr/>
        </p:nvPicPr>
        <p:blipFill>
          <a:blip r:embed="rId3" cstate="print"/>
          <a:srcRect/>
          <a:stretch>
            <a:fillRect/>
          </a:stretch>
        </p:blipFill>
        <p:spPr bwMode="auto">
          <a:xfrm>
            <a:off x="304800" y="685800"/>
            <a:ext cx="8531358" cy="769978"/>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Regulatory Barriers</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sz="2800" dirty="0" smtClean="0"/>
              <a:t>Amendments to Solid Waste Site Assignment Regulations</a:t>
            </a:r>
          </a:p>
          <a:p>
            <a:pPr lvl="1"/>
            <a:r>
              <a:rPr lang="en-US" sz="2400" dirty="0" smtClean="0"/>
              <a:t>Establish Clear Permitting Pathways </a:t>
            </a:r>
          </a:p>
          <a:p>
            <a:pPr>
              <a:buFont typeface="Arial" pitchFamily="34" charset="0"/>
              <a:buChar char="•"/>
            </a:pPr>
            <a:r>
              <a:rPr lang="en-US" sz="2800" dirty="0" smtClean="0"/>
              <a:t>Amendments to Wastewater Treatment Regulations</a:t>
            </a:r>
          </a:p>
          <a:p>
            <a:pPr lvl="1"/>
            <a:r>
              <a:rPr lang="en-US" sz="2400" dirty="0" smtClean="0"/>
              <a:t>Allow WWTP to Accept Organics  for Processing</a:t>
            </a:r>
            <a:endParaRPr lang="en-US" dirty="0"/>
          </a:p>
          <a:p>
            <a:pPr lvl="1">
              <a:buNone/>
            </a:pPr>
            <a:endParaRPr lang="en-US" sz="2400" dirty="0" smtClean="0"/>
          </a:p>
          <a:p>
            <a:pPr lvl="1">
              <a:buFont typeface="Wingdings" pitchFamily="2" charset="2"/>
              <a:buChar char="Ø"/>
            </a:pPr>
            <a:r>
              <a:rPr lang="en-US" dirty="0" smtClean="0"/>
              <a:t> </a:t>
            </a:r>
            <a:r>
              <a:rPr lang="en-US" u="sng" dirty="0" smtClean="0"/>
              <a:t>Progress</a:t>
            </a:r>
            <a:r>
              <a:rPr lang="en-US" dirty="0" smtClean="0"/>
              <a:t>: Draft Regulations Issued (final expected Spring 2012)</a:t>
            </a:r>
          </a:p>
        </p:txBody>
      </p:sp>
    </p:spTree>
    <p:extLst>
      <p:ext uri="{BB962C8B-B14F-4D97-AF65-F5344CB8AC3E}">
        <p14:creationId xmlns:p14="http://schemas.microsoft.com/office/powerpoint/2010/main" xmlns="" val="529867707"/>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for Organics Diversion</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Address Collection Barriers</a:t>
            </a:r>
          </a:p>
          <a:p>
            <a:pPr lvl="2">
              <a:buNone/>
            </a:pPr>
            <a:r>
              <a:rPr lang="en-US" dirty="0" smtClean="0"/>
              <a:t>Pilot Collection Systems</a:t>
            </a:r>
          </a:p>
          <a:p>
            <a:pPr lvl="2">
              <a:buNone/>
            </a:pPr>
            <a:r>
              <a:rPr lang="en-US" dirty="0" smtClean="0"/>
              <a:t>	</a:t>
            </a:r>
            <a:r>
              <a:rPr lang="en-US" u="sng" dirty="0" smtClean="0"/>
              <a:t>Progress</a:t>
            </a:r>
            <a:r>
              <a:rPr lang="en-US" dirty="0" smtClean="0"/>
              <a:t>: Cambridge, Worcester, </a:t>
            </a:r>
            <a:r>
              <a:rPr lang="en-US" dirty="0" err="1" smtClean="0"/>
              <a:t>Devens</a:t>
            </a:r>
            <a:r>
              <a:rPr lang="en-US" dirty="0" smtClean="0"/>
              <a:t>, Grocery Store certifications</a:t>
            </a:r>
          </a:p>
          <a:p>
            <a:pPr lvl="1"/>
            <a:endParaRPr lang="en-US" sz="1800" dirty="0" smtClean="0"/>
          </a:p>
          <a:p>
            <a:pPr>
              <a:buFont typeface="Arial" pitchFamily="34" charset="0"/>
              <a:buChar char="•"/>
            </a:pPr>
            <a:r>
              <a:rPr lang="en-US" dirty="0" smtClean="0"/>
              <a:t>Establish Waste Ban</a:t>
            </a:r>
          </a:p>
          <a:p>
            <a:pPr marL="742950" lvl="2" indent="-342900"/>
            <a:r>
              <a:rPr lang="en-US" sz="2800" dirty="0" smtClean="0"/>
              <a:t>Commercial/Institutional Food Waste</a:t>
            </a:r>
          </a:p>
          <a:p>
            <a:pPr marL="1200150" lvl="3" indent="-342900">
              <a:buFont typeface="Wingdings" pitchFamily="2" charset="2"/>
              <a:buChar char="Ø"/>
            </a:pPr>
            <a:r>
              <a:rPr lang="en-US" sz="2400" u="sng" dirty="0" smtClean="0"/>
              <a:t>Progress</a:t>
            </a:r>
            <a:r>
              <a:rPr lang="en-US" sz="2400" dirty="0" smtClean="0"/>
              <a:t>:  Draft Plan to Promulgate Regulations </a:t>
            </a:r>
            <a:r>
              <a:rPr lang="en-US" dirty="0" smtClean="0"/>
              <a:t>	</a:t>
            </a:r>
          </a:p>
          <a:p>
            <a:endParaRPr lang="en-US" dirty="0" smtClean="0"/>
          </a:p>
        </p:txBody>
      </p:sp>
    </p:spTree>
    <p:extLst>
      <p:ext uri="{BB962C8B-B14F-4D97-AF65-F5344CB8AC3E}">
        <p14:creationId xmlns:p14="http://schemas.microsoft.com/office/powerpoint/2010/main" xmlns="" val="978294537"/>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Siting</a:t>
            </a:r>
            <a:endParaRPr lang="en-US" dirty="0"/>
          </a:p>
        </p:txBody>
      </p:sp>
      <p:sp>
        <p:nvSpPr>
          <p:cNvPr id="3" name="Content Placeholder 2"/>
          <p:cNvSpPr>
            <a:spLocks noGrp="1"/>
          </p:cNvSpPr>
          <p:nvPr>
            <p:ph idx="1"/>
          </p:nvPr>
        </p:nvSpPr>
        <p:spPr>
          <a:xfrm>
            <a:off x="0" y="1295400"/>
            <a:ext cx="5181600" cy="5105400"/>
          </a:xfrm>
        </p:spPr>
        <p:txBody>
          <a:bodyPr/>
          <a:lstStyle/>
          <a:p>
            <a:r>
              <a:rPr lang="en-US" sz="2800" dirty="0" smtClean="0"/>
              <a:t>Identify AD/CHP Sites</a:t>
            </a:r>
          </a:p>
          <a:p>
            <a:pPr lvl="1"/>
            <a:r>
              <a:rPr lang="en-US" sz="2400" dirty="0" smtClean="0"/>
              <a:t>State Land</a:t>
            </a:r>
          </a:p>
          <a:p>
            <a:pPr lvl="1"/>
            <a:r>
              <a:rPr lang="en-US" sz="2400" dirty="0" smtClean="0"/>
              <a:t>Wastewater Treatment Plants</a:t>
            </a:r>
          </a:p>
          <a:p>
            <a:pPr lvl="1">
              <a:buFont typeface="Wingdings" pitchFamily="2" charset="2"/>
              <a:buChar char="Ø"/>
            </a:pPr>
            <a:r>
              <a:rPr lang="en-US" sz="2400" u="sng" dirty="0" smtClean="0"/>
              <a:t>Progress</a:t>
            </a:r>
            <a:r>
              <a:rPr lang="en-US" sz="2400" dirty="0" smtClean="0"/>
              <a:t>: Study Underway of Appropriate Sites</a:t>
            </a:r>
          </a:p>
          <a:p>
            <a:pPr lvl="1">
              <a:buFont typeface="Wingdings" pitchFamily="2" charset="2"/>
              <a:buChar char="Ø"/>
            </a:pPr>
            <a:r>
              <a:rPr lang="en-US" sz="2400" dirty="0" smtClean="0"/>
              <a:t>Issue </a:t>
            </a:r>
            <a:r>
              <a:rPr lang="en-US" sz="2400" dirty="0" smtClean="0"/>
              <a:t>RFPs by 12/12</a:t>
            </a:r>
            <a:endParaRPr lang="en-US" sz="2400" dirty="0" smtClean="0"/>
          </a:p>
          <a:p>
            <a:pPr lvl="1">
              <a:buNone/>
            </a:pPr>
            <a:endParaRPr lang="en-US" sz="1000" dirty="0" smtClean="0"/>
          </a:p>
          <a:p>
            <a:r>
              <a:rPr lang="en-US" sz="2800" dirty="0" smtClean="0"/>
              <a:t>Ensure 3 Projects Operational by 2015</a:t>
            </a:r>
          </a:p>
          <a:p>
            <a:pPr lvl="1"/>
            <a:r>
              <a:rPr lang="en-US" sz="2400" dirty="0" smtClean="0"/>
              <a:t>Monitor Environmental Performance</a:t>
            </a:r>
          </a:p>
          <a:p>
            <a:pPr lvl="1">
              <a:buFont typeface="Wingdings" pitchFamily="2" charset="2"/>
              <a:buChar char="Ø"/>
            </a:pPr>
            <a:r>
              <a:rPr lang="en-US" sz="2400" dirty="0" smtClean="0"/>
              <a:t> </a:t>
            </a:r>
            <a:r>
              <a:rPr lang="en-US" sz="2400" u="sng" dirty="0" smtClean="0"/>
              <a:t>Progress</a:t>
            </a:r>
            <a:r>
              <a:rPr lang="en-US" sz="2400" dirty="0" smtClean="0"/>
              <a:t>: DCAM Partnership</a:t>
            </a:r>
          </a:p>
        </p:txBody>
      </p:sp>
      <p:pic>
        <p:nvPicPr>
          <p:cNvPr id="182274" name="Picture 2" descr="Y:\Web_Share\cerp\Photos\Cows.JPG"/>
          <p:cNvPicPr>
            <a:picLocks noChangeAspect="1" noChangeArrowheads="1"/>
          </p:cNvPicPr>
          <p:nvPr/>
        </p:nvPicPr>
        <p:blipFill>
          <a:blip r:embed="rId3" cstate="print"/>
          <a:srcRect/>
          <a:stretch>
            <a:fillRect/>
          </a:stretch>
        </p:blipFill>
        <p:spPr bwMode="auto">
          <a:xfrm>
            <a:off x="5105400" y="1219200"/>
            <a:ext cx="3367177" cy="5053065"/>
          </a:xfrm>
          <a:prstGeom prst="rect">
            <a:avLst/>
          </a:prstGeom>
          <a:noFill/>
        </p:spPr>
      </p:pic>
    </p:spTree>
    <p:extLst>
      <p:ext uri="{BB962C8B-B14F-4D97-AF65-F5344CB8AC3E}">
        <p14:creationId xmlns:p14="http://schemas.microsoft.com/office/powerpoint/2010/main" xmlns="" val="3692279930"/>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Environmentally Challenged Property</a:t>
            </a:r>
            <a:endParaRPr lang="en-US" sz="4000" b="1" dirty="0"/>
          </a:p>
        </p:txBody>
      </p:sp>
      <p:sp>
        <p:nvSpPr>
          <p:cNvPr id="3" name="Content Placeholder 2"/>
          <p:cNvSpPr>
            <a:spLocks noGrp="1"/>
          </p:cNvSpPr>
          <p:nvPr>
            <p:ph idx="1"/>
          </p:nvPr>
        </p:nvSpPr>
        <p:spPr>
          <a:xfrm>
            <a:off x="0" y="1447800"/>
            <a:ext cx="4038600" cy="4525963"/>
          </a:xfrm>
        </p:spPr>
        <p:txBody>
          <a:bodyPr/>
          <a:lstStyle/>
          <a:p>
            <a:pPr>
              <a:defRPr/>
            </a:pPr>
            <a:r>
              <a:rPr lang="en-US" sz="2800" dirty="0" smtClean="0">
                <a:latin typeface="+mj-lt"/>
              </a:rPr>
              <a:t>Achieve 50+ MW of Clean Energy on </a:t>
            </a:r>
            <a:r>
              <a:rPr lang="en-US" sz="2800" dirty="0" smtClean="0"/>
              <a:t>Closed Landfills, Brownfields, and Superfund Sites </a:t>
            </a:r>
            <a:r>
              <a:rPr lang="en-US" sz="2800" dirty="0" smtClean="0">
                <a:latin typeface="+mj-lt"/>
              </a:rPr>
              <a:t>(by 2020)</a:t>
            </a:r>
          </a:p>
          <a:p>
            <a:pPr>
              <a:defRPr/>
            </a:pPr>
            <a:endParaRPr lang="en-US" sz="2800" dirty="0" smtClean="0">
              <a:latin typeface="+mj-lt"/>
            </a:endParaRPr>
          </a:p>
          <a:p>
            <a:pPr>
              <a:defRPr/>
            </a:pPr>
            <a:r>
              <a:rPr lang="en-US" sz="2800" dirty="0" smtClean="0">
                <a:latin typeface="+mj-lt"/>
              </a:rPr>
              <a:t>Promote the Use of Green Remediation</a:t>
            </a:r>
            <a:r>
              <a:rPr lang="en-US" sz="2800" dirty="0" smtClean="0"/>
              <a:t>	</a:t>
            </a:r>
          </a:p>
          <a:p>
            <a:pPr lvl="1">
              <a:buNone/>
              <a:defRPr/>
            </a:pPr>
            <a:endParaRPr lang="en-US" sz="2400" dirty="0" smtClean="0">
              <a:latin typeface="+mj-lt"/>
            </a:endParaRPr>
          </a:p>
        </p:txBody>
      </p:sp>
      <p:pic>
        <p:nvPicPr>
          <p:cNvPr id="4" name="Picture 6" descr="silver lake solar"/>
          <p:cNvPicPr>
            <a:picLocks noChangeAspect="1" noChangeArrowheads="1"/>
          </p:cNvPicPr>
          <p:nvPr/>
        </p:nvPicPr>
        <p:blipFill>
          <a:blip r:embed="rId3" cstate="print"/>
          <a:srcRect/>
          <a:stretch>
            <a:fillRect/>
          </a:stretch>
        </p:blipFill>
        <p:spPr bwMode="auto">
          <a:xfrm>
            <a:off x="3810000" y="1524000"/>
            <a:ext cx="5089071" cy="3886200"/>
          </a:xfrm>
          <a:prstGeom prst="rect">
            <a:avLst/>
          </a:prstGeom>
          <a:noFill/>
          <a:ln w="9525">
            <a:solidFill>
              <a:schemeClr val="tx1">
                <a:lumMod val="85000"/>
                <a:lumOff val="15000"/>
              </a:schemeClr>
            </a:solidFill>
            <a:miter lim="800000"/>
            <a:headEnd/>
            <a:tailEnd/>
          </a:ln>
        </p:spPr>
      </p:pic>
      <p:sp>
        <p:nvSpPr>
          <p:cNvPr id="5" name="TextBox 4"/>
          <p:cNvSpPr txBox="1"/>
          <p:nvPr/>
        </p:nvSpPr>
        <p:spPr>
          <a:xfrm>
            <a:off x="3788391" y="5361801"/>
            <a:ext cx="4399128" cy="276999"/>
          </a:xfrm>
          <a:prstGeom prst="rect">
            <a:avLst/>
          </a:prstGeom>
          <a:noFill/>
        </p:spPr>
        <p:txBody>
          <a:bodyPr wrap="square" rtlCol="0">
            <a:spAutoFit/>
          </a:bodyPr>
          <a:lstStyle/>
          <a:p>
            <a:r>
              <a:rPr lang="en-US" sz="1200" b="1" dirty="0" smtClean="0">
                <a:latin typeface="+mj-lt"/>
              </a:rPr>
              <a:t>WMECO Pittsfield</a:t>
            </a:r>
            <a:endParaRPr lang="en-US" sz="1200" b="1" dirty="0">
              <a:latin typeface="+mj-lt"/>
            </a:endParaRPr>
          </a:p>
        </p:txBody>
      </p:sp>
    </p:spTree>
    <p:extLst>
      <p:ext uri="{BB962C8B-B14F-4D97-AF65-F5344CB8AC3E}">
        <p14:creationId xmlns:p14="http://schemas.microsoft.com/office/powerpoint/2010/main" xmlns="" val="530982764"/>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Autofit/>
          </a:bodyPr>
          <a:lstStyle/>
          <a:p>
            <a:r>
              <a:rPr lang="en-US" sz="3600" b="1" dirty="0" smtClean="0">
                <a:cs typeface="Times New Roman" pitchFamily="18" charset="0"/>
              </a:rPr>
              <a:t>Clean Energy on Closed Landfills</a:t>
            </a:r>
            <a:br>
              <a:rPr lang="en-US" sz="3600" b="1" dirty="0" smtClean="0">
                <a:cs typeface="Times New Roman" pitchFamily="18" charset="0"/>
              </a:rPr>
            </a:br>
            <a:endParaRPr lang="en-US" sz="3600" b="1" dirty="0"/>
          </a:p>
        </p:txBody>
      </p:sp>
      <p:sp>
        <p:nvSpPr>
          <p:cNvPr id="3" name="Content Placeholder 2"/>
          <p:cNvSpPr>
            <a:spLocks noGrp="1"/>
          </p:cNvSpPr>
          <p:nvPr>
            <p:ph idx="1"/>
          </p:nvPr>
        </p:nvSpPr>
        <p:spPr>
          <a:xfrm>
            <a:off x="-381000" y="1219200"/>
            <a:ext cx="3886200" cy="5181600"/>
          </a:xfrm>
        </p:spPr>
        <p:txBody>
          <a:bodyPr>
            <a:normAutofit/>
          </a:bodyPr>
          <a:lstStyle/>
          <a:p>
            <a:pPr lvl="1"/>
            <a:r>
              <a:rPr lang="en-US" dirty="0" smtClean="0"/>
              <a:t>Total 46+ MW permitted since 7/10</a:t>
            </a:r>
          </a:p>
          <a:p>
            <a:pPr lvl="1"/>
            <a:endParaRPr lang="en-US" dirty="0" smtClean="0"/>
          </a:p>
          <a:p>
            <a:pPr lvl="1">
              <a:buFont typeface="Wingdings" pitchFamily="2" charset="2"/>
              <a:buChar char="Ø"/>
            </a:pPr>
            <a:r>
              <a:rPr lang="en-US" dirty="0" smtClean="0"/>
              <a:t> </a:t>
            </a:r>
            <a:r>
              <a:rPr lang="en-US" u="sng" dirty="0" smtClean="0"/>
              <a:t>Progress</a:t>
            </a:r>
            <a:r>
              <a:rPr lang="en-US" dirty="0" smtClean="0"/>
              <a:t>: 30+ MW Permitted Under CERP since 7/11</a:t>
            </a:r>
          </a:p>
          <a:p>
            <a:pPr lvl="2">
              <a:buFont typeface="Wingdings" pitchFamily="2" charset="2"/>
              <a:buChar char="Ø"/>
            </a:pPr>
            <a:r>
              <a:rPr lang="en-US" sz="2400" dirty="0" smtClean="0"/>
              <a:t> 9 Projects permitted in December alone!</a:t>
            </a:r>
          </a:p>
          <a:p>
            <a:pPr lvl="1">
              <a:buNone/>
              <a:defRPr/>
            </a:pPr>
            <a:endParaRPr lang="en-US" dirty="0" smtClean="0">
              <a:latin typeface="+mj-lt"/>
              <a:cs typeface="Times New Roman" pitchFamily="18" charset="0"/>
            </a:endParaRPr>
          </a:p>
          <a:p>
            <a:endParaRPr lang="en-US" sz="2800" dirty="0">
              <a:latin typeface="+mj-lt"/>
            </a:endParaRPr>
          </a:p>
        </p:txBody>
      </p:sp>
      <p:pic>
        <p:nvPicPr>
          <p:cNvPr id="27649" name="Picture 1"/>
          <p:cNvPicPr>
            <a:picLocks noChangeAspect="1" noChangeArrowheads="1"/>
          </p:cNvPicPr>
          <p:nvPr/>
        </p:nvPicPr>
        <p:blipFill>
          <a:blip r:embed="rId3" cstate="print"/>
          <a:srcRect/>
          <a:stretch>
            <a:fillRect/>
          </a:stretch>
        </p:blipFill>
        <p:spPr bwMode="auto">
          <a:xfrm>
            <a:off x="3429000" y="1347738"/>
            <a:ext cx="5367561" cy="4138662"/>
          </a:xfrm>
          <a:prstGeom prst="rect">
            <a:avLst/>
          </a:prstGeom>
          <a:noFill/>
          <a:ln w="9525">
            <a:noFill/>
            <a:miter lim="800000"/>
            <a:headEnd/>
            <a:tailEnd/>
          </a:ln>
          <a:effectLst/>
        </p:spPr>
      </p:pic>
      <p:sp>
        <p:nvSpPr>
          <p:cNvPr id="6" name="TextBox 5"/>
          <p:cNvSpPr txBox="1"/>
          <p:nvPr/>
        </p:nvSpPr>
        <p:spPr>
          <a:xfrm>
            <a:off x="3352800" y="5486400"/>
            <a:ext cx="4399128" cy="276999"/>
          </a:xfrm>
          <a:prstGeom prst="rect">
            <a:avLst/>
          </a:prstGeom>
          <a:noFill/>
        </p:spPr>
        <p:txBody>
          <a:bodyPr wrap="square" rtlCol="0">
            <a:spAutoFit/>
          </a:bodyPr>
          <a:lstStyle/>
          <a:p>
            <a:r>
              <a:rPr lang="en-US" sz="1200" b="1" dirty="0" smtClean="0">
                <a:latin typeface="+mj-lt"/>
              </a:rPr>
              <a:t>Easthampton Landfill 2.3MW</a:t>
            </a:r>
            <a:endParaRPr lang="en-US" sz="1200" b="1" dirty="0">
              <a:latin typeface="+mj-lt"/>
            </a:endParaRPr>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pPr eaLnBrk="1" hangingPunct="1"/>
            <a:r>
              <a:rPr lang="en-US" sz="3600" b="1" smtClean="0"/>
              <a:t>Brownfields</a:t>
            </a:r>
          </a:p>
        </p:txBody>
      </p:sp>
      <p:sp>
        <p:nvSpPr>
          <p:cNvPr id="5" name="Content Placeholder 2"/>
          <p:cNvSpPr>
            <a:spLocks noGrp="1"/>
          </p:cNvSpPr>
          <p:nvPr>
            <p:ph idx="1"/>
          </p:nvPr>
        </p:nvSpPr>
        <p:spPr>
          <a:xfrm>
            <a:off x="5181600" y="1524000"/>
            <a:ext cx="3962400" cy="4525963"/>
          </a:xfrm>
        </p:spPr>
        <p:txBody>
          <a:bodyPr/>
          <a:lstStyle/>
          <a:p>
            <a:pPr eaLnBrk="1" hangingPunct="1">
              <a:buNone/>
            </a:pPr>
            <a:r>
              <a:rPr lang="en-US" sz="2800" u="sng" dirty="0" smtClean="0"/>
              <a:t>Progress</a:t>
            </a:r>
            <a:r>
              <a:rPr lang="en-US" sz="2800" dirty="0" smtClean="0"/>
              <a:t>:</a:t>
            </a:r>
          </a:p>
          <a:p>
            <a:pPr eaLnBrk="1" hangingPunct="1">
              <a:buFont typeface="Wingdings" pitchFamily="2" charset="2"/>
              <a:buChar char="Ø"/>
            </a:pPr>
            <a:r>
              <a:rPr lang="en-US" sz="2800" dirty="0" smtClean="0">
                <a:latin typeface="+mj-lt"/>
              </a:rPr>
              <a:t> 14+ MW Sited on Brownfields</a:t>
            </a:r>
          </a:p>
          <a:p>
            <a:pPr marL="342900" lvl="1" indent="-342900" eaLnBrk="1" hangingPunct="1">
              <a:buFont typeface="Wingdings" pitchFamily="2" charset="2"/>
              <a:buChar char="Ø"/>
            </a:pPr>
            <a:r>
              <a:rPr lang="en-US" dirty="0" smtClean="0"/>
              <a:t>5+ Superfund Sites Evaluated for Green Remediation</a:t>
            </a:r>
          </a:p>
          <a:p>
            <a:pPr eaLnBrk="1" hangingPunct="1">
              <a:buFont typeface="Wingdings" pitchFamily="2" charset="2"/>
              <a:buChar char="Ø"/>
            </a:pPr>
            <a:r>
              <a:rPr lang="en-US" sz="2800" dirty="0" smtClean="0">
                <a:latin typeface="+mj-lt"/>
              </a:rPr>
              <a:t> Liability Guidance Developed</a:t>
            </a:r>
          </a:p>
          <a:p>
            <a:pPr eaLnBrk="1" hangingPunct="1">
              <a:buFont typeface="Wingdings" pitchFamily="1" charset="2"/>
              <a:buChar char="Ø"/>
            </a:pPr>
            <a:endParaRPr lang="en-US" sz="2800" dirty="0" smtClean="0">
              <a:latin typeface="+mj-lt"/>
            </a:endParaRPr>
          </a:p>
          <a:p>
            <a:pPr eaLnBrk="1" hangingPunct="1">
              <a:buNone/>
            </a:pPr>
            <a:endParaRPr lang="en-US" sz="2800" dirty="0" smtClean="0">
              <a:latin typeface="+mj-lt"/>
            </a:endParaRPr>
          </a:p>
        </p:txBody>
      </p:sp>
      <p:pic>
        <p:nvPicPr>
          <p:cNvPr id="7" name="Content Placeholder 3" descr="BrocktonBrightfields2.jpg"/>
          <p:cNvPicPr>
            <a:picLocks noChangeAspect="1"/>
          </p:cNvPicPr>
          <p:nvPr/>
        </p:nvPicPr>
        <p:blipFill>
          <a:blip r:embed="rId3" cstate="print"/>
          <a:stretch>
            <a:fillRect/>
          </a:stretch>
        </p:blipFill>
        <p:spPr bwMode="auto">
          <a:xfrm>
            <a:off x="228600" y="1524000"/>
            <a:ext cx="4876800" cy="4270745"/>
          </a:xfrm>
          <a:prstGeom prst="rect">
            <a:avLst/>
          </a:prstGeom>
          <a:noFill/>
          <a:ln w="9525">
            <a:solidFill>
              <a:schemeClr val="bg1">
                <a:lumMod val="50000"/>
              </a:schemeClr>
            </a:solidFill>
            <a:miter lim="800000"/>
            <a:headEnd/>
            <a:tailEnd/>
          </a:ln>
        </p:spPr>
      </p:pic>
      <p:sp>
        <p:nvSpPr>
          <p:cNvPr id="8" name="TextBox 7"/>
          <p:cNvSpPr txBox="1"/>
          <p:nvPr/>
        </p:nvSpPr>
        <p:spPr>
          <a:xfrm>
            <a:off x="138752" y="5750256"/>
            <a:ext cx="4399128" cy="276999"/>
          </a:xfrm>
          <a:prstGeom prst="rect">
            <a:avLst/>
          </a:prstGeom>
          <a:noFill/>
        </p:spPr>
        <p:txBody>
          <a:bodyPr wrap="square" rtlCol="0">
            <a:spAutoFit/>
          </a:bodyPr>
          <a:lstStyle/>
          <a:p>
            <a:r>
              <a:rPr lang="en-US" sz="1200" b="1" dirty="0" smtClean="0">
                <a:latin typeface="+mj-lt"/>
              </a:rPr>
              <a:t>Brockton </a:t>
            </a:r>
            <a:r>
              <a:rPr lang="en-US" sz="1200" b="1" dirty="0" err="1" smtClean="0">
                <a:latin typeface="+mj-lt"/>
              </a:rPr>
              <a:t>Brightfields</a:t>
            </a:r>
            <a:r>
              <a:rPr lang="en-US" sz="1200" b="1" dirty="0" smtClean="0">
                <a:latin typeface="+mj-lt"/>
              </a:rPr>
              <a:t> Site</a:t>
            </a:r>
            <a:endParaRPr lang="en-US" sz="1200" b="1" dirty="0">
              <a:latin typeface="+mj-lt"/>
            </a:endParaRPr>
          </a:p>
        </p:txBody>
      </p:sp>
    </p:spTree>
    <p:extLst>
      <p:ext uri="{BB962C8B-B14F-4D97-AF65-F5344CB8AC3E}">
        <p14:creationId xmlns:p14="http://schemas.microsoft.com/office/powerpoint/2010/main" xmlns="" val="2216293579"/>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CERP Goals: Wind</a:t>
            </a:r>
            <a:endParaRPr lang="en-US" dirty="0"/>
          </a:p>
        </p:txBody>
      </p:sp>
      <p:sp>
        <p:nvSpPr>
          <p:cNvPr id="3" name="Content Placeholder 2"/>
          <p:cNvSpPr>
            <a:spLocks noGrp="1"/>
          </p:cNvSpPr>
          <p:nvPr>
            <p:ph idx="1"/>
          </p:nvPr>
        </p:nvSpPr>
        <p:spPr/>
        <p:txBody>
          <a:bodyPr/>
          <a:lstStyle/>
          <a:p>
            <a:r>
              <a:rPr lang="en-US" dirty="0" smtClean="0"/>
              <a:t>Wind Turbine Health Impact Study: Report of the Independent Panel</a:t>
            </a:r>
          </a:p>
          <a:p>
            <a:endParaRPr lang="en-US" dirty="0" smtClean="0"/>
          </a:p>
          <a:p>
            <a:r>
              <a:rPr lang="en-US" dirty="0" smtClean="0"/>
              <a:t>Review MassDEP Noise Policy Guidance Relating to Wind Turbines</a:t>
            </a:r>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2">
            <a:schemeClr val="dk1"/>
          </a:lnRef>
          <a:fillRef idx="1">
            <a:schemeClr val="lt1"/>
          </a:fillRef>
          <a:effectRef idx="0">
            <a:schemeClr val="dk1"/>
          </a:effectRef>
          <a:fontRef idx="minor">
            <a:schemeClr val="dk1"/>
          </a:fontRef>
        </p:style>
        <p:txBody>
          <a:bodyPr/>
          <a:lstStyle/>
          <a:p>
            <a:r>
              <a:rPr lang="en-US" b="1" dirty="0" smtClean="0">
                <a:latin typeface="Arial"/>
                <a:cs typeface="Arial"/>
              </a:rPr>
              <a:t>Goals of the Wind Turbine Health Impact Study</a:t>
            </a:r>
            <a:endParaRPr lang="en-US" b="1" dirty="0">
              <a:latin typeface="Arial"/>
              <a:cs typeface="Arial"/>
            </a:endParaRPr>
          </a:p>
        </p:txBody>
      </p:sp>
      <p:sp>
        <p:nvSpPr>
          <p:cNvPr id="3" name="Content Placeholder 2"/>
          <p:cNvSpPr>
            <a:spLocks noGrp="1"/>
          </p:cNvSpPr>
          <p:nvPr>
            <p:ph idx="1"/>
          </p:nvPr>
        </p:nvSpPr>
        <p:spPr>
          <a:xfrm>
            <a:off x="567559" y="1600193"/>
            <a:ext cx="7961586" cy="4297363"/>
          </a:xfrm>
        </p:spPr>
        <p:txBody>
          <a:bodyPr>
            <a:noAutofit/>
          </a:bodyPr>
          <a:lstStyle/>
          <a:p>
            <a:r>
              <a:rPr lang="en-US" sz="2600" dirty="0" smtClean="0"/>
              <a:t>To proactively address health concerns raised by the public about wind turbine exposures.</a:t>
            </a:r>
          </a:p>
          <a:p>
            <a:endParaRPr lang="en-US" sz="1400" dirty="0" smtClean="0"/>
          </a:p>
          <a:p>
            <a:r>
              <a:rPr lang="en-US" sz="2600" dirty="0" smtClean="0"/>
              <a:t>To convene an independent panel of experts to review existing information of documented or potential health impacts associated with proximity to wind turbines. </a:t>
            </a:r>
          </a:p>
          <a:p>
            <a:endParaRPr lang="en-US" sz="1400" dirty="0" smtClean="0"/>
          </a:p>
          <a:p>
            <a:r>
              <a:rPr lang="en-US" sz="2600" dirty="0" smtClean="0"/>
              <a:t>To generate a report to advance public dialogue on the issues using the best available science.</a:t>
            </a:r>
            <a:endParaRPr lang="en-US" sz="2600" dirty="0"/>
          </a:p>
        </p:txBody>
      </p:sp>
    </p:spTree>
    <p:extLst>
      <p:ext uri="{BB962C8B-B14F-4D97-AF65-F5344CB8AC3E}">
        <p14:creationId xmlns:p14="http://schemas.microsoft.com/office/powerpoint/2010/main" xmlns="" val="1120803055"/>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2">
            <a:schemeClr val="dk1"/>
          </a:lnRef>
          <a:fillRef idx="1">
            <a:schemeClr val="lt1"/>
          </a:fillRef>
          <a:effectRef idx="0">
            <a:schemeClr val="dk1"/>
          </a:effectRef>
          <a:fontRef idx="minor">
            <a:schemeClr val="dk1"/>
          </a:fontRef>
        </p:style>
        <p:txBody>
          <a:bodyPr>
            <a:normAutofit/>
          </a:bodyPr>
          <a:lstStyle/>
          <a:p>
            <a:r>
              <a:rPr lang="en-US" b="1" dirty="0">
                <a:latin typeface="Arial"/>
                <a:cs typeface="Arial"/>
              </a:rPr>
              <a:t>Process</a:t>
            </a:r>
          </a:p>
        </p:txBody>
      </p:sp>
      <p:sp>
        <p:nvSpPr>
          <p:cNvPr id="3" name="Content Placeholder 2"/>
          <p:cNvSpPr>
            <a:spLocks noGrp="1"/>
          </p:cNvSpPr>
          <p:nvPr>
            <p:ph idx="1"/>
          </p:nvPr>
        </p:nvSpPr>
        <p:spPr>
          <a:xfrm>
            <a:off x="457200" y="1283627"/>
            <a:ext cx="8071946" cy="5051317"/>
          </a:xfrm>
        </p:spPr>
        <p:txBody>
          <a:bodyPr>
            <a:noAutofit/>
          </a:bodyPr>
          <a:lstStyle/>
          <a:p>
            <a:r>
              <a:rPr lang="en-US" sz="2600" dirty="0" smtClean="0"/>
              <a:t>Scope of work developed; expertise identified; and panel convened.</a:t>
            </a:r>
          </a:p>
          <a:p>
            <a:pPr marL="0" indent="0">
              <a:buNone/>
            </a:pPr>
            <a:endParaRPr lang="en-US" sz="1400" dirty="0" smtClean="0"/>
          </a:p>
          <a:p>
            <a:r>
              <a:rPr lang="en-US" sz="2600" dirty="0" smtClean="0"/>
              <a:t>The </a:t>
            </a:r>
            <a:r>
              <a:rPr lang="en-US" sz="2600" dirty="0"/>
              <a:t>panel was composed of physicians and scientists with broad expertise in areas including acoustical noise/infrasound, public health, sleep disturbance, mechanical engineering, epidemiology, and neuroscience. </a:t>
            </a:r>
            <a:endParaRPr lang="en-US" sz="2600" dirty="0" smtClean="0"/>
          </a:p>
          <a:p>
            <a:endParaRPr lang="en-US" sz="1400" dirty="0"/>
          </a:p>
          <a:p>
            <a:r>
              <a:rPr lang="en-US" sz="2600" dirty="0" smtClean="0"/>
              <a:t>Public comments were solicited in June and July, 2011.  </a:t>
            </a:r>
          </a:p>
          <a:p>
            <a:endParaRPr lang="en-US" sz="2400" dirty="0" smtClean="0"/>
          </a:p>
          <a:p>
            <a:pPr lvl="1">
              <a:buNone/>
            </a:pPr>
            <a:endParaRPr lang="en-US" dirty="0"/>
          </a:p>
        </p:txBody>
      </p:sp>
    </p:spTree>
    <p:extLst>
      <p:ext uri="{BB962C8B-B14F-4D97-AF65-F5344CB8AC3E}">
        <p14:creationId xmlns:p14="http://schemas.microsoft.com/office/powerpoint/2010/main" xmlns="" val="3151034219"/>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ext uri="{D42A27DB-BD31-4B8C-83A1-F6EECF244321}">
                <p14:modId xmlns:p14="http://schemas.microsoft.com/office/powerpoint/2010/main" xmlns="" val="891720433"/>
              </p:ext>
            </p:extLst>
          </p:nvPr>
        </p:nvGraphicFramePr>
        <p:xfrm>
          <a:off x="381000" y="299545"/>
          <a:ext cx="8382000" cy="6237880"/>
        </p:xfrm>
        <a:graphic>
          <a:graphicData uri="http://schemas.openxmlformats.org/drawingml/2006/table">
            <a:tbl>
              <a:tblPr/>
              <a:tblGrid>
                <a:gridCol w="5615126"/>
                <a:gridCol w="2766874"/>
              </a:tblGrid>
              <a:tr h="906516">
                <a:tc>
                  <a:txBody>
                    <a:bodyPr/>
                    <a:lstStyle/>
                    <a:p>
                      <a:pPr marL="0" marR="0">
                        <a:lnSpc>
                          <a:spcPct val="115000"/>
                        </a:lnSpc>
                        <a:spcBef>
                          <a:spcPts val="0"/>
                        </a:spcBef>
                        <a:spcAft>
                          <a:spcPts val="0"/>
                        </a:spcAft>
                      </a:pPr>
                      <a:r>
                        <a:rPr lang="en-US" sz="1400" b="0" i="0" dirty="0">
                          <a:latin typeface="Arial"/>
                          <a:ea typeface="Calibri"/>
                          <a:cs typeface="Arial"/>
                        </a:rPr>
                        <a:t>Jeffrey </a:t>
                      </a:r>
                      <a:r>
                        <a:rPr lang="en-US" sz="1400" b="0" i="0" dirty="0" err="1">
                          <a:latin typeface="Arial"/>
                          <a:ea typeface="Calibri"/>
                          <a:cs typeface="Arial"/>
                        </a:rPr>
                        <a:t>Ellenbogen</a:t>
                      </a:r>
                      <a:r>
                        <a:rPr lang="en-US" sz="1400" b="0" i="0" dirty="0">
                          <a:latin typeface="Arial"/>
                          <a:ea typeface="Calibri"/>
                          <a:cs typeface="Arial"/>
                        </a:rPr>
                        <a:t>, </a:t>
                      </a:r>
                      <a:r>
                        <a:rPr lang="en-US" sz="1400" b="0" i="0" dirty="0" err="1">
                          <a:latin typeface="Arial"/>
                          <a:ea typeface="Calibri"/>
                          <a:cs typeface="Arial"/>
                        </a:rPr>
                        <a:t>MMSc</a:t>
                      </a:r>
                      <a:r>
                        <a:rPr lang="en-US" sz="1400" b="0" i="0" dirty="0">
                          <a:latin typeface="Arial"/>
                          <a:ea typeface="Calibri"/>
                          <a:cs typeface="Arial"/>
                        </a:rPr>
                        <a:t>, </a:t>
                      </a:r>
                      <a:r>
                        <a:rPr lang="en-US" sz="1400" b="0" i="0" dirty="0" smtClean="0">
                          <a:latin typeface="Arial"/>
                          <a:ea typeface="Calibri"/>
                          <a:cs typeface="Arial"/>
                        </a:rPr>
                        <a:t>MD</a:t>
                      </a:r>
                      <a:endParaRPr lang="en-US" sz="1400" b="0" i="0" dirty="0">
                        <a:latin typeface="Arial"/>
                        <a:ea typeface="Calibri"/>
                        <a:cs typeface="Arial"/>
                      </a:endParaRPr>
                    </a:p>
                    <a:p>
                      <a:pPr marL="457200" marR="0" lvl="1">
                        <a:lnSpc>
                          <a:spcPct val="115000"/>
                        </a:lnSpc>
                        <a:spcBef>
                          <a:spcPts val="0"/>
                        </a:spcBef>
                        <a:spcAft>
                          <a:spcPts val="0"/>
                        </a:spcAft>
                      </a:pPr>
                      <a:r>
                        <a:rPr lang="en-US" sz="1000" b="0" i="0" dirty="0">
                          <a:latin typeface="Arial"/>
                          <a:ea typeface="Calibri"/>
                          <a:cs typeface="Arial"/>
                        </a:rPr>
                        <a:t>Director of the Division of Sleep, MGH</a:t>
                      </a:r>
                    </a:p>
                    <a:p>
                      <a:pPr marL="457200" marR="0" lvl="1">
                        <a:lnSpc>
                          <a:spcPct val="115000"/>
                        </a:lnSpc>
                        <a:spcBef>
                          <a:spcPts val="0"/>
                        </a:spcBef>
                        <a:spcAft>
                          <a:spcPts val="0"/>
                        </a:spcAft>
                      </a:pPr>
                      <a:r>
                        <a:rPr lang="en-US" sz="1000" b="0" i="0" dirty="0">
                          <a:solidFill>
                            <a:srgbClr val="333333"/>
                          </a:solidFill>
                          <a:latin typeface="Arial"/>
                          <a:ea typeface="Calibri"/>
                          <a:cs typeface="Arial"/>
                        </a:rPr>
                        <a:t>Department of Neurology, Sleep Medicine </a:t>
                      </a:r>
                      <a:r>
                        <a:rPr lang="en-US" sz="1000" b="0" i="0" dirty="0" smtClean="0">
                          <a:solidFill>
                            <a:srgbClr val="333333"/>
                          </a:solidFill>
                          <a:latin typeface="Arial"/>
                          <a:ea typeface="Calibri"/>
                          <a:cs typeface="Arial"/>
                        </a:rPr>
                        <a:t>Program</a:t>
                      </a:r>
                      <a:endParaRPr lang="en-US" sz="1000" b="0" i="0" dirty="0">
                        <a:latin typeface="Arial"/>
                        <a:ea typeface="Calibri"/>
                        <a:cs typeface="Arial"/>
                      </a:endParaRPr>
                    </a:p>
                    <a:p>
                      <a:pPr marL="457200" marR="0" lvl="1">
                        <a:lnSpc>
                          <a:spcPct val="115000"/>
                        </a:lnSpc>
                        <a:spcBef>
                          <a:spcPts val="0"/>
                        </a:spcBef>
                        <a:spcAft>
                          <a:spcPts val="0"/>
                        </a:spcAft>
                      </a:pPr>
                      <a:r>
                        <a:rPr lang="en-US" sz="1000" b="0" i="0" dirty="0">
                          <a:latin typeface="Arial"/>
                          <a:ea typeface="Calibri"/>
                          <a:cs typeface="Arial"/>
                        </a:rPr>
                        <a:t>Assistant Professor, Harvard Medical School</a:t>
                      </a: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0" i="0" u="sng" kern="1200" dirty="0" smtClean="0">
                          <a:solidFill>
                            <a:schemeClr val="tx1"/>
                          </a:solidFill>
                          <a:latin typeface="Arial"/>
                          <a:ea typeface="Calibri"/>
                          <a:cs typeface="Arial"/>
                        </a:rPr>
                        <a:t>Expertise</a:t>
                      </a:r>
                    </a:p>
                    <a:p>
                      <a:pPr marL="0" marR="0">
                        <a:lnSpc>
                          <a:spcPct val="115000"/>
                        </a:lnSpc>
                        <a:spcBef>
                          <a:spcPts val="0"/>
                        </a:spcBef>
                        <a:spcAft>
                          <a:spcPts val="0"/>
                        </a:spcAft>
                      </a:pPr>
                      <a:r>
                        <a:rPr lang="en-US" sz="1000" b="0" i="0" dirty="0" smtClean="0">
                          <a:latin typeface="Arial"/>
                          <a:ea typeface="Calibri"/>
                          <a:cs typeface="Arial"/>
                        </a:rPr>
                        <a:t>MD</a:t>
                      </a:r>
                      <a:r>
                        <a:rPr lang="en-US" sz="1000" b="0" i="0" dirty="0">
                          <a:latin typeface="Arial"/>
                          <a:ea typeface="Calibri"/>
                          <a:cs typeface="Arial"/>
                        </a:rPr>
                        <a:t>, Neurology, Sleep Medicine</a:t>
                      </a:r>
                    </a:p>
                    <a:p>
                      <a:pPr marL="0" marR="0">
                        <a:lnSpc>
                          <a:spcPct val="115000"/>
                        </a:lnSpc>
                        <a:spcBef>
                          <a:spcPts val="0"/>
                        </a:spcBef>
                        <a:spcAft>
                          <a:spcPts val="0"/>
                        </a:spcAft>
                      </a:pPr>
                      <a:r>
                        <a:rPr lang="en-US" sz="1000" b="0" i="0" dirty="0">
                          <a:latin typeface="Arial"/>
                          <a:ea typeface="Calibri"/>
                          <a:cs typeface="Arial"/>
                        </a:rPr>
                        <a:t>Masters in Medical Science</a:t>
                      </a:r>
                    </a:p>
                    <a:p>
                      <a:pPr marL="0" marR="0">
                        <a:lnSpc>
                          <a:spcPct val="115000"/>
                        </a:lnSpc>
                        <a:spcBef>
                          <a:spcPts val="0"/>
                        </a:spcBef>
                        <a:spcAft>
                          <a:spcPts val="0"/>
                        </a:spcAft>
                      </a:pPr>
                      <a:r>
                        <a:rPr lang="en-US" sz="1000" b="0" i="0" dirty="0">
                          <a:latin typeface="Arial"/>
                          <a:ea typeface="Calibri"/>
                          <a:cs typeface="Arial"/>
                        </a:rPr>
                        <a:t>BA</a:t>
                      </a: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0906">
                <a:tc>
                  <a:txBody>
                    <a:bodyPr/>
                    <a:lstStyle/>
                    <a:p>
                      <a:pPr marL="0" marR="0">
                        <a:lnSpc>
                          <a:spcPct val="115000"/>
                        </a:lnSpc>
                        <a:spcBef>
                          <a:spcPts val="0"/>
                        </a:spcBef>
                        <a:spcAft>
                          <a:spcPts val="0"/>
                        </a:spcAft>
                      </a:pPr>
                      <a:r>
                        <a:rPr lang="en-US" sz="1400" b="0" i="0" kern="1200" dirty="0">
                          <a:solidFill>
                            <a:schemeClr val="tx1"/>
                          </a:solidFill>
                          <a:latin typeface="Arial"/>
                          <a:ea typeface="Calibri"/>
                          <a:cs typeface="Arial"/>
                        </a:rPr>
                        <a:t>Sheryl </a:t>
                      </a:r>
                      <a:r>
                        <a:rPr lang="en-US" sz="1400" b="0" i="0" kern="1200" dirty="0" smtClean="0">
                          <a:solidFill>
                            <a:schemeClr val="tx1"/>
                          </a:solidFill>
                          <a:latin typeface="Arial"/>
                          <a:ea typeface="Calibri"/>
                          <a:cs typeface="Arial"/>
                        </a:rPr>
                        <a:t>Grace</a:t>
                      </a:r>
                      <a:r>
                        <a:rPr lang="en-US" sz="1400" b="0" i="0" kern="1200" dirty="0">
                          <a:solidFill>
                            <a:schemeClr val="tx1"/>
                          </a:solidFill>
                          <a:latin typeface="Arial"/>
                          <a:ea typeface="Calibri"/>
                          <a:cs typeface="Arial"/>
                        </a:rPr>
                        <a:t>	</a:t>
                      </a:r>
                      <a:r>
                        <a:rPr lang="en-US" sz="1000" b="0" i="0" dirty="0">
                          <a:latin typeface="Arial"/>
                          <a:ea typeface="Calibri"/>
                          <a:cs typeface="Arial"/>
                        </a:rPr>
                        <a:t>			</a:t>
                      </a:r>
                    </a:p>
                    <a:p>
                      <a:pPr marL="457200" marR="0" lvl="1">
                        <a:lnSpc>
                          <a:spcPct val="115000"/>
                        </a:lnSpc>
                        <a:spcBef>
                          <a:spcPts val="0"/>
                        </a:spcBef>
                        <a:spcAft>
                          <a:spcPts val="0"/>
                        </a:spcAft>
                      </a:pPr>
                      <a:r>
                        <a:rPr lang="en-US" sz="1000" b="0" i="0" kern="1200" dirty="0">
                          <a:solidFill>
                            <a:schemeClr val="tx1"/>
                          </a:solidFill>
                          <a:latin typeface="Arial"/>
                          <a:ea typeface="Calibri"/>
                          <a:cs typeface="Arial"/>
                        </a:rPr>
                        <a:t>Associate Professor of Mechanical Engineering</a:t>
                      </a:r>
                    </a:p>
                    <a:p>
                      <a:pPr marL="457200" marR="0" lvl="1">
                        <a:lnSpc>
                          <a:spcPct val="115000"/>
                        </a:lnSpc>
                        <a:spcBef>
                          <a:spcPts val="0"/>
                        </a:spcBef>
                        <a:spcAft>
                          <a:spcPts val="0"/>
                        </a:spcAft>
                      </a:pPr>
                      <a:r>
                        <a:rPr lang="en-US" sz="1000" b="0" i="0" kern="1200" dirty="0">
                          <a:solidFill>
                            <a:schemeClr val="tx1"/>
                          </a:solidFill>
                          <a:latin typeface="Arial"/>
                          <a:ea typeface="Calibri"/>
                          <a:cs typeface="Arial"/>
                        </a:rPr>
                        <a:t>Boston University</a:t>
                      </a:r>
                    </a:p>
                    <a:p>
                      <a:pPr marL="457200" marR="0" lvl="1">
                        <a:lnSpc>
                          <a:spcPct val="115000"/>
                        </a:lnSpc>
                        <a:spcBef>
                          <a:spcPts val="0"/>
                        </a:spcBef>
                        <a:spcAft>
                          <a:spcPts val="0"/>
                        </a:spcAft>
                      </a:pPr>
                      <a:r>
                        <a:rPr lang="en-US" sz="1000" b="0" i="0" kern="1200" dirty="0">
                          <a:solidFill>
                            <a:schemeClr val="tx1"/>
                          </a:solidFill>
                          <a:latin typeface="Arial"/>
                          <a:ea typeface="Calibri"/>
                          <a:cs typeface="Arial"/>
                        </a:rPr>
                        <a:t>College of Engineering</a:t>
                      </a: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b="0" i="0" kern="1200" dirty="0" smtClean="0">
                        <a:solidFill>
                          <a:schemeClr val="tx1"/>
                        </a:solidFill>
                        <a:latin typeface="Arial"/>
                        <a:ea typeface="Calibri"/>
                        <a:cs typeface="Arial"/>
                      </a:endParaRPr>
                    </a:p>
                    <a:p>
                      <a:pPr marL="0" marR="0">
                        <a:lnSpc>
                          <a:spcPct val="115000"/>
                        </a:lnSpc>
                        <a:spcBef>
                          <a:spcPts val="0"/>
                        </a:spcBef>
                        <a:spcAft>
                          <a:spcPts val="0"/>
                        </a:spcAft>
                      </a:pPr>
                      <a:r>
                        <a:rPr lang="en-US" sz="1000" b="0" i="0" dirty="0" smtClean="0">
                          <a:latin typeface="Arial"/>
                          <a:ea typeface="Calibri"/>
                          <a:cs typeface="Arial"/>
                        </a:rPr>
                        <a:t>PhD </a:t>
                      </a:r>
                      <a:r>
                        <a:rPr lang="en-US" sz="1000" b="0" i="0" dirty="0">
                          <a:latin typeface="Arial"/>
                          <a:ea typeface="Calibri"/>
                          <a:cs typeface="Arial"/>
                        </a:rPr>
                        <a:t>Aerospace and Mechanical Engineering</a:t>
                      </a:r>
                    </a:p>
                    <a:p>
                      <a:pPr marL="0" marR="0">
                        <a:lnSpc>
                          <a:spcPct val="115000"/>
                        </a:lnSpc>
                        <a:spcBef>
                          <a:spcPts val="0"/>
                        </a:spcBef>
                        <a:spcAft>
                          <a:spcPts val="0"/>
                        </a:spcAft>
                      </a:pPr>
                      <a:r>
                        <a:rPr lang="en-US" sz="1000" b="0" i="0" dirty="0">
                          <a:latin typeface="Arial"/>
                          <a:ea typeface="Calibri"/>
                          <a:cs typeface="Arial"/>
                        </a:rPr>
                        <a:t>MS Aerospace and Mechanical Engineering</a:t>
                      </a:r>
                    </a:p>
                    <a:p>
                      <a:pPr marL="0" marR="0">
                        <a:lnSpc>
                          <a:spcPct val="115000"/>
                        </a:lnSpc>
                        <a:spcBef>
                          <a:spcPts val="0"/>
                        </a:spcBef>
                        <a:spcAft>
                          <a:spcPts val="0"/>
                        </a:spcAft>
                      </a:pPr>
                      <a:r>
                        <a:rPr lang="en-US" sz="1000" b="0" i="0" dirty="0">
                          <a:latin typeface="Arial"/>
                          <a:ea typeface="Calibri"/>
                          <a:cs typeface="Arial"/>
                        </a:rPr>
                        <a:t>MS Applied Mathematics</a:t>
                      </a:r>
                    </a:p>
                    <a:p>
                      <a:pPr marL="0" marR="0">
                        <a:lnSpc>
                          <a:spcPct val="115000"/>
                        </a:lnSpc>
                        <a:spcBef>
                          <a:spcPts val="0"/>
                        </a:spcBef>
                        <a:spcAft>
                          <a:spcPts val="0"/>
                        </a:spcAft>
                      </a:pPr>
                      <a:r>
                        <a:rPr lang="en-US" sz="1000" b="0" i="0" dirty="0">
                          <a:latin typeface="Arial"/>
                          <a:ea typeface="Calibri"/>
                          <a:cs typeface="Arial"/>
                        </a:rPr>
                        <a:t>BS Applied </a:t>
                      </a:r>
                      <a:r>
                        <a:rPr lang="en-US" sz="1000" b="0" i="0" dirty="0" smtClean="0">
                          <a:latin typeface="Arial"/>
                          <a:ea typeface="Calibri"/>
                          <a:cs typeface="Arial"/>
                        </a:rPr>
                        <a:t>Mathematics</a:t>
                      </a:r>
                      <a:endParaRPr lang="en-US" sz="1000" b="0" i="0" dirty="0">
                        <a:latin typeface="Arial"/>
                        <a:ea typeface="Calibri"/>
                        <a:cs typeface="Arial"/>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2289">
                <a:tc>
                  <a:txBody>
                    <a:bodyPr/>
                    <a:lstStyle/>
                    <a:p>
                      <a:pPr marL="0" marR="0">
                        <a:lnSpc>
                          <a:spcPct val="115000"/>
                        </a:lnSpc>
                        <a:spcBef>
                          <a:spcPts val="0"/>
                        </a:spcBef>
                        <a:spcAft>
                          <a:spcPts val="0"/>
                        </a:spcAft>
                      </a:pPr>
                      <a:r>
                        <a:rPr lang="en-US" sz="1400" b="0" i="0" kern="1200" dirty="0">
                          <a:solidFill>
                            <a:schemeClr val="tx1"/>
                          </a:solidFill>
                          <a:latin typeface="Arial"/>
                          <a:ea typeface="Calibri"/>
                          <a:cs typeface="Arial"/>
                        </a:rPr>
                        <a:t>Wendy J. </a:t>
                      </a:r>
                      <a:r>
                        <a:rPr lang="en-US" sz="1400" b="0" i="0" kern="1200" dirty="0" err="1">
                          <a:solidFill>
                            <a:schemeClr val="tx1"/>
                          </a:solidFill>
                          <a:latin typeface="Arial"/>
                          <a:ea typeface="Calibri"/>
                          <a:cs typeface="Arial"/>
                        </a:rPr>
                        <a:t>Heiger-Bernays</a:t>
                      </a:r>
                      <a:r>
                        <a:rPr lang="en-US" sz="1400" b="0" i="0" kern="1200" dirty="0">
                          <a:solidFill>
                            <a:schemeClr val="tx1"/>
                          </a:solidFill>
                          <a:latin typeface="Arial"/>
                          <a:ea typeface="Calibri"/>
                          <a:cs typeface="Arial"/>
                        </a:rPr>
                        <a:t>, </a:t>
                      </a:r>
                      <a:r>
                        <a:rPr lang="en-US" sz="1400" b="0" i="0" kern="1200" dirty="0" smtClean="0">
                          <a:solidFill>
                            <a:schemeClr val="tx1"/>
                          </a:solidFill>
                          <a:latin typeface="Arial"/>
                          <a:ea typeface="Calibri"/>
                          <a:cs typeface="Arial"/>
                        </a:rPr>
                        <a:t>PhD</a:t>
                      </a:r>
                    </a:p>
                    <a:p>
                      <a:pPr marL="457200" marR="0" lvl="1">
                        <a:lnSpc>
                          <a:spcPct val="115000"/>
                        </a:lnSpc>
                        <a:spcBef>
                          <a:spcPts val="0"/>
                        </a:spcBef>
                        <a:spcAft>
                          <a:spcPts val="0"/>
                        </a:spcAft>
                      </a:pPr>
                      <a:r>
                        <a:rPr lang="en-US" sz="1000" b="0" i="0" kern="1200" dirty="0" smtClean="0">
                          <a:solidFill>
                            <a:schemeClr val="tx1"/>
                          </a:solidFill>
                          <a:latin typeface="Arial"/>
                          <a:ea typeface="Calibri"/>
                          <a:cs typeface="Arial"/>
                        </a:rPr>
                        <a:t>Department </a:t>
                      </a:r>
                      <a:r>
                        <a:rPr lang="en-US" sz="1000" b="0" i="0" kern="1200" dirty="0">
                          <a:solidFill>
                            <a:schemeClr val="tx1"/>
                          </a:solidFill>
                          <a:latin typeface="Arial"/>
                          <a:ea typeface="Calibri"/>
                          <a:cs typeface="Arial"/>
                        </a:rPr>
                        <a:t>of Environmental Health</a:t>
                      </a:r>
                    </a:p>
                    <a:p>
                      <a:pPr marL="457200" marR="0" lvl="1">
                        <a:lnSpc>
                          <a:spcPct val="115000"/>
                        </a:lnSpc>
                        <a:spcBef>
                          <a:spcPts val="0"/>
                        </a:spcBef>
                        <a:spcAft>
                          <a:spcPts val="0"/>
                        </a:spcAft>
                      </a:pPr>
                      <a:r>
                        <a:rPr lang="en-US" sz="1000" b="0" i="0" kern="1200" dirty="0">
                          <a:solidFill>
                            <a:schemeClr val="tx1"/>
                          </a:solidFill>
                          <a:latin typeface="Arial"/>
                          <a:ea typeface="Calibri"/>
                          <a:cs typeface="Arial"/>
                        </a:rPr>
                        <a:t>Boston University School of Public Health (BU SPH)</a:t>
                      </a:r>
                    </a:p>
                    <a:p>
                      <a:pPr marL="457200" marR="0" lvl="1">
                        <a:lnSpc>
                          <a:spcPct val="115000"/>
                        </a:lnSpc>
                        <a:spcBef>
                          <a:spcPts val="0"/>
                        </a:spcBef>
                        <a:spcAft>
                          <a:spcPts val="0"/>
                        </a:spcAft>
                      </a:pPr>
                      <a:r>
                        <a:rPr lang="en-US" sz="1000" b="0" i="0" kern="1200" dirty="0">
                          <a:solidFill>
                            <a:schemeClr val="tx1"/>
                          </a:solidFill>
                          <a:latin typeface="Arial"/>
                          <a:ea typeface="Calibri"/>
                          <a:cs typeface="Arial"/>
                        </a:rPr>
                        <a:t>Chair, Lexington Board of Health</a:t>
                      </a:r>
                      <a:r>
                        <a:rPr lang="en-US" sz="1000" b="0" i="0" dirty="0">
                          <a:latin typeface="Arial"/>
                          <a:ea typeface="Calibri"/>
                          <a:cs typeface="Arial"/>
                        </a:rPr>
                        <a:t>	</a:t>
                      </a: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b="0" i="0" kern="1200" dirty="0" smtClean="0">
                        <a:solidFill>
                          <a:schemeClr val="tx1"/>
                        </a:solidFill>
                        <a:latin typeface="Arial"/>
                        <a:ea typeface="Calibri"/>
                        <a:cs typeface="Arial"/>
                      </a:endParaRPr>
                    </a:p>
                    <a:p>
                      <a:pPr marL="0" marR="0">
                        <a:lnSpc>
                          <a:spcPct val="115000"/>
                        </a:lnSpc>
                        <a:spcBef>
                          <a:spcPts val="0"/>
                        </a:spcBef>
                        <a:spcAft>
                          <a:spcPts val="0"/>
                        </a:spcAft>
                      </a:pPr>
                      <a:r>
                        <a:rPr lang="en-US" sz="1000" b="0" i="0" dirty="0" smtClean="0">
                          <a:latin typeface="Arial"/>
                          <a:ea typeface="Calibri"/>
                          <a:cs typeface="Arial"/>
                        </a:rPr>
                        <a:t>PhD </a:t>
                      </a:r>
                      <a:r>
                        <a:rPr lang="en-US" sz="1000" b="0" i="0" dirty="0">
                          <a:latin typeface="Arial"/>
                          <a:ea typeface="Calibri"/>
                          <a:cs typeface="Arial"/>
                        </a:rPr>
                        <a:t>Biochemistry</a:t>
                      </a:r>
                    </a:p>
                    <a:p>
                      <a:pPr marL="0" marR="0">
                        <a:lnSpc>
                          <a:spcPct val="115000"/>
                        </a:lnSpc>
                        <a:spcBef>
                          <a:spcPts val="0"/>
                        </a:spcBef>
                        <a:spcAft>
                          <a:spcPts val="0"/>
                        </a:spcAft>
                      </a:pPr>
                      <a:r>
                        <a:rPr lang="en-US" sz="1000" b="0" i="0" dirty="0">
                          <a:latin typeface="Arial"/>
                          <a:ea typeface="Calibri"/>
                          <a:cs typeface="Arial"/>
                        </a:rPr>
                        <a:t>BS Biology</a:t>
                      </a: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1413">
                <a:tc>
                  <a:txBody>
                    <a:bodyPr/>
                    <a:lstStyle/>
                    <a:p>
                      <a:pPr marL="0" marR="0">
                        <a:lnSpc>
                          <a:spcPct val="115000"/>
                        </a:lnSpc>
                        <a:spcBef>
                          <a:spcPts val="0"/>
                        </a:spcBef>
                        <a:spcAft>
                          <a:spcPts val="0"/>
                        </a:spcAft>
                      </a:pPr>
                      <a:r>
                        <a:rPr lang="en-US" sz="1400" b="0" i="0" kern="1200" dirty="0">
                          <a:solidFill>
                            <a:schemeClr val="tx1"/>
                          </a:solidFill>
                          <a:latin typeface="Arial"/>
                          <a:ea typeface="Calibri"/>
                          <a:cs typeface="Arial"/>
                        </a:rPr>
                        <a:t>James F. </a:t>
                      </a:r>
                      <a:r>
                        <a:rPr lang="en-US" sz="1400" b="0" i="0" kern="1200" dirty="0" err="1">
                          <a:solidFill>
                            <a:schemeClr val="tx1"/>
                          </a:solidFill>
                          <a:latin typeface="Arial"/>
                          <a:ea typeface="Calibri"/>
                          <a:cs typeface="Arial"/>
                        </a:rPr>
                        <a:t>Manwell</a:t>
                      </a:r>
                      <a:r>
                        <a:rPr lang="en-US" sz="1400" b="0" i="0" kern="1200" dirty="0">
                          <a:solidFill>
                            <a:schemeClr val="tx1"/>
                          </a:solidFill>
                          <a:latin typeface="Arial"/>
                          <a:ea typeface="Calibri"/>
                          <a:cs typeface="Arial"/>
                        </a:rPr>
                        <a:t>, Ph.D.</a:t>
                      </a:r>
                    </a:p>
                    <a:p>
                      <a:pPr marL="457200" marR="0" lvl="1">
                        <a:lnSpc>
                          <a:spcPct val="115000"/>
                        </a:lnSpc>
                        <a:spcBef>
                          <a:spcPts val="0"/>
                        </a:spcBef>
                        <a:spcAft>
                          <a:spcPts val="0"/>
                        </a:spcAft>
                      </a:pPr>
                      <a:r>
                        <a:rPr lang="en-US" sz="1000" b="0" i="0" dirty="0">
                          <a:latin typeface="Arial"/>
                          <a:ea typeface="Calibri"/>
                          <a:cs typeface="Arial"/>
                        </a:rPr>
                        <a:t>Professor</a:t>
                      </a:r>
                    </a:p>
                    <a:p>
                      <a:pPr marL="457200" marR="0" lvl="1">
                        <a:lnSpc>
                          <a:spcPct val="115000"/>
                        </a:lnSpc>
                        <a:spcBef>
                          <a:spcPts val="0"/>
                        </a:spcBef>
                        <a:spcAft>
                          <a:spcPts val="0"/>
                        </a:spcAft>
                      </a:pPr>
                      <a:r>
                        <a:rPr lang="en-US" sz="1000" b="0" i="0" dirty="0">
                          <a:latin typeface="Arial"/>
                          <a:ea typeface="Calibri"/>
                          <a:cs typeface="Arial"/>
                        </a:rPr>
                        <a:t>Director of the Wind Energy Center </a:t>
                      </a:r>
                    </a:p>
                    <a:p>
                      <a:pPr marL="457200" marR="0" lvl="1">
                        <a:lnSpc>
                          <a:spcPct val="115000"/>
                        </a:lnSpc>
                        <a:spcBef>
                          <a:spcPts val="0"/>
                        </a:spcBef>
                        <a:spcAft>
                          <a:spcPts val="0"/>
                        </a:spcAft>
                      </a:pPr>
                      <a:r>
                        <a:rPr lang="en-US" sz="1000" b="0" i="0" dirty="0">
                          <a:latin typeface="Arial"/>
                          <a:ea typeface="Calibri"/>
                          <a:cs typeface="Arial"/>
                        </a:rPr>
                        <a:t>Department of Mechanical and Industrial Engineering</a:t>
                      </a:r>
                    </a:p>
                    <a:p>
                      <a:pPr marL="457200" marR="0" lvl="1">
                        <a:lnSpc>
                          <a:spcPct val="115000"/>
                        </a:lnSpc>
                        <a:spcBef>
                          <a:spcPts val="0"/>
                        </a:spcBef>
                        <a:spcAft>
                          <a:spcPts val="0"/>
                        </a:spcAft>
                      </a:pPr>
                      <a:r>
                        <a:rPr lang="en-US" sz="1000" b="0" i="0" dirty="0">
                          <a:latin typeface="Arial"/>
                          <a:ea typeface="Calibri"/>
                          <a:cs typeface="Arial"/>
                        </a:rPr>
                        <a:t>University of Massachusetts </a:t>
                      </a: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b="0" i="0" kern="1200" dirty="0" smtClean="0">
                        <a:solidFill>
                          <a:schemeClr val="tx1"/>
                        </a:solidFill>
                        <a:latin typeface="Arial"/>
                        <a:ea typeface="Calibri"/>
                        <a:cs typeface="Arial"/>
                      </a:endParaRPr>
                    </a:p>
                    <a:p>
                      <a:pPr marL="0" marR="0">
                        <a:lnSpc>
                          <a:spcPct val="115000"/>
                        </a:lnSpc>
                        <a:spcBef>
                          <a:spcPts val="0"/>
                        </a:spcBef>
                        <a:spcAft>
                          <a:spcPts val="0"/>
                        </a:spcAft>
                      </a:pPr>
                      <a:r>
                        <a:rPr lang="en-US" sz="1000" b="0" i="0" dirty="0" smtClean="0">
                          <a:latin typeface="Arial"/>
                          <a:ea typeface="Calibri"/>
                          <a:cs typeface="Arial"/>
                        </a:rPr>
                        <a:t>PhD </a:t>
                      </a:r>
                      <a:r>
                        <a:rPr lang="en-US" sz="1000" b="0" i="0" dirty="0">
                          <a:latin typeface="Arial"/>
                          <a:ea typeface="Calibri"/>
                          <a:cs typeface="Arial"/>
                        </a:rPr>
                        <a:t>Mechanical Engineering</a:t>
                      </a:r>
                    </a:p>
                    <a:p>
                      <a:pPr marL="0" marR="0">
                        <a:lnSpc>
                          <a:spcPct val="115000"/>
                        </a:lnSpc>
                        <a:spcBef>
                          <a:spcPts val="0"/>
                        </a:spcBef>
                        <a:spcAft>
                          <a:spcPts val="0"/>
                        </a:spcAft>
                      </a:pPr>
                      <a:r>
                        <a:rPr lang="en-US" sz="1000" b="0" i="0" dirty="0">
                          <a:latin typeface="Arial"/>
                          <a:ea typeface="Calibri"/>
                          <a:cs typeface="Arial"/>
                        </a:rPr>
                        <a:t>MS Electrical &amp; Computer Engineering</a:t>
                      </a:r>
                    </a:p>
                    <a:p>
                      <a:pPr marL="0" marR="0">
                        <a:lnSpc>
                          <a:spcPct val="115000"/>
                        </a:lnSpc>
                        <a:spcBef>
                          <a:spcPts val="0"/>
                        </a:spcBef>
                        <a:spcAft>
                          <a:spcPts val="0"/>
                        </a:spcAft>
                      </a:pPr>
                      <a:r>
                        <a:rPr lang="en-US" sz="1000" b="0" i="0" dirty="0">
                          <a:latin typeface="Arial"/>
                          <a:ea typeface="Calibri"/>
                          <a:cs typeface="Arial"/>
                        </a:rPr>
                        <a:t>BA Biophysics</a:t>
                      </a: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2516">
                <a:tc>
                  <a:txBody>
                    <a:bodyPr/>
                    <a:lstStyle/>
                    <a:p>
                      <a:pPr marL="0" marR="0">
                        <a:lnSpc>
                          <a:spcPct val="115000"/>
                        </a:lnSpc>
                        <a:spcBef>
                          <a:spcPts val="0"/>
                        </a:spcBef>
                        <a:spcAft>
                          <a:spcPts val="0"/>
                        </a:spcAft>
                      </a:pPr>
                      <a:r>
                        <a:rPr lang="en-US" sz="1400" b="0" i="0" kern="1200" dirty="0">
                          <a:solidFill>
                            <a:schemeClr val="tx1"/>
                          </a:solidFill>
                          <a:latin typeface="Arial"/>
                          <a:ea typeface="Calibri"/>
                          <a:cs typeface="Arial"/>
                        </a:rPr>
                        <a:t>Dora Ann Mills, MD, MPH, FAAP</a:t>
                      </a:r>
                    </a:p>
                    <a:p>
                      <a:pPr marL="457200" marR="0" lvl="1">
                        <a:lnSpc>
                          <a:spcPct val="115000"/>
                        </a:lnSpc>
                        <a:spcBef>
                          <a:spcPts val="0"/>
                        </a:spcBef>
                        <a:spcAft>
                          <a:spcPts val="0"/>
                        </a:spcAft>
                      </a:pPr>
                      <a:r>
                        <a:rPr lang="en-US" sz="1000" b="0" i="0" dirty="0">
                          <a:latin typeface="Arial"/>
                          <a:ea typeface="Calibri"/>
                          <a:cs typeface="Arial"/>
                        </a:rPr>
                        <a:t>Former State Health Officer, State of Maine (1996-2011)</a:t>
                      </a:r>
                      <a:br>
                        <a:rPr lang="en-US" sz="1000" b="0" i="0" dirty="0">
                          <a:latin typeface="Arial"/>
                          <a:ea typeface="Calibri"/>
                          <a:cs typeface="Arial"/>
                        </a:rPr>
                      </a:br>
                      <a:r>
                        <a:rPr lang="en-US" sz="1000" b="0" i="0" dirty="0">
                          <a:latin typeface="Arial"/>
                          <a:ea typeface="Calibri"/>
                          <a:cs typeface="Arial"/>
                        </a:rPr>
                        <a:t>Public Health Physician and Pediatrician </a:t>
                      </a: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b="0" i="0" kern="1200" dirty="0" smtClean="0">
                        <a:solidFill>
                          <a:schemeClr val="tx1"/>
                        </a:solidFill>
                        <a:latin typeface="Arial"/>
                        <a:ea typeface="Calibri"/>
                        <a:cs typeface="Arial"/>
                      </a:endParaRPr>
                    </a:p>
                    <a:p>
                      <a:pPr marL="0" marR="0">
                        <a:lnSpc>
                          <a:spcPct val="115000"/>
                        </a:lnSpc>
                        <a:spcBef>
                          <a:spcPts val="0"/>
                        </a:spcBef>
                        <a:spcAft>
                          <a:spcPts val="0"/>
                        </a:spcAft>
                      </a:pPr>
                      <a:r>
                        <a:rPr lang="en-US" sz="1000" b="0" i="0" dirty="0" smtClean="0">
                          <a:latin typeface="Arial"/>
                          <a:ea typeface="Calibri"/>
                          <a:cs typeface="Arial"/>
                        </a:rPr>
                        <a:t>MD</a:t>
                      </a:r>
                      <a:r>
                        <a:rPr lang="en-US" sz="1000" b="0" i="0" dirty="0">
                          <a:latin typeface="Arial"/>
                          <a:ea typeface="Calibri"/>
                          <a:cs typeface="Arial"/>
                        </a:rPr>
                        <a:t>, PhD</a:t>
                      </a:r>
                    </a:p>
                    <a:p>
                      <a:pPr marL="0" marR="0">
                        <a:lnSpc>
                          <a:spcPct val="115000"/>
                        </a:lnSpc>
                        <a:spcBef>
                          <a:spcPts val="0"/>
                        </a:spcBef>
                        <a:spcAft>
                          <a:spcPts val="0"/>
                        </a:spcAft>
                      </a:pPr>
                      <a:r>
                        <a:rPr lang="en-US" sz="1000" b="0" i="0" dirty="0" smtClean="0">
                          <a:latin typeface="Arial"/>
                          <a:ea typeface="Calibri"/>
                          <a:cs typeface="Arial"/>
                        </a:rPr>
                        <a:t>MPH </a:t>
                      </a:r>
                      <a:r>
                        <a:rPr lang="en-US" sz="1000" b="0" i="0" dirty="0">
                          <a:latin typeface="Arial"/>
                          <a:ea typeface="Calibri"/>
                          <a:cs typeface="Arial"/>
                        </a:rPr>
                        <a:t>Harvard School of Public Health</a:t>
                      </a: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9338">
                <a:tc>
                  <a:txBody>
                    <a:bodyPr/>
                    <a:lstStyle/>
                    <a:p>
                      <a:pPr marL="0" marR="0">
                        <a:lnSpc>
                          <a:spcPct val="115000"/>
                        </a:lnSpc>
                        <a:spcBef>
                          <a:spcPts val="0"/>
                        </a:spcBef>
                        <a:spcAft>
                          <a:spcPts val="0"/>
                        </a:spcAft>
                      </a:pPr>
                      <a:r>
                        <a:rPr lang="en-US" sz="1400" b="0" i="0" kern="1200" dirty="0">
                          <a:solidFill>
                            <a:schemeClr val="tx1"/>
                          </a:solidFill>
                          <a:latin typeface="Arial"/>
                          <a:ea typeface="Calibri"/>
                          <a:cs typeface="Arial"/>
                        </a:rPr>
                        <a:t>Kimberly Sullivan, Ph.D.</a:t>
                      </a:r>
                    </a:p>
                    <a:p>
                      <a:pPr marL="457200" marR="0" lvl="1">
                        <a:lnSpc>
                          <a:spcPct val="115000"/>
                        </a:lnSpc>
                        <a:spcBef>
                          <a:spcPts val="0"/>
                        </a:spcBef>
                        <a:spcAft>
                          <a:spcPts val="0"/>
                        </a:spcAft>
                      </a:pPr>
                      <a:r>
                        <a:rPr lang="en-US" sz="1000" b="0" i="0" dirty="0">
                          <a:latin typeface="Arial"/>
                          <a:ea typeface="Calibri"/>
                          <a:cs typeface="Arial"/>
                        </a:rPr>
                        <a:t>Research Assistant Professor</a:t>
                      </a:r>
                    </a:p>
                    <a:p>
                      <a:pPr marL="457200" marR="0" lvl="1">
                        <a:lnSpc>
                          <a:spcPct val="115000"/>
                        </a:lnSpc>
                        <a:spcBef>
                          <a:spcPts val="0"/>
                        </a:spcBef>
                        <a:spcAft>
                          <a:spcPts val="0"/>
                        </a:spcAft>
                      </a:pPr>
                      <a:r>
                        <a:rPr lang="en-US" sz="1000" b="0" i="0" dirty="0">
                          <a:latin typeface="Arial"/>
                          <a:ea typeface="Calibri"/>
                          <a:cs typeface="Arial"/>
                        </a:rPr>
                        <a:t>Department of Environmental Health</a:t>
                      </a:r>
                    </a:p>
                    <a:p>
                      <a:pPr marL="457200" marR="0" lvl="1">
                        <a:lnSpc>
                          <a:spcPct val="115000"/>
                        </a:lnSpc>
                        <a:spcBef>
                          <a:spcPts val="0"/>
                        </a:spcBef>
                        <a:spcAft>
                          <a:spcPts val="0"/>
                        </a:spcAft>
                      </a:pPr>
                      <a:r>
                        <a:rPr lang="en-US" sz="1000" b="0" i="0" dirty="0">
                          <a:latin typeface="Arial"/>
                          <a:ea typeface="Calibri"/>
                          <a:cs typeface="Arial"/>
                        </a:rPr>
                        <a:t>Boston University </a:t>
                      </a:r>
                    </a:p>
                    <a:p>
                      <a:pPr marL="457200" marR="0" lvl="1">
                        <a:lnSpc>
                          <a:spcPct val="115000"/>
                        </a:lnSpc>
                        <a:spcBef>
                          <a:spcPts val="0"/>
                        </a:spcBef>
                        <a:spcAft>
                          <a:spcPts val="0"/>
                        </a:spcAft>
                      </a:pPr>
                      <a:r>
                        <a:rPr lang="en-US" sz="1000" b="0" i="0" dirty="0">
                          <a:latin typeface="Arial"/>
                          <a:ea typeface="Calibri"/>
                          <a:cs typeface="Arial"/>
                        </a:rPr>
                        <a:t>School of Public </a:t>
                      </a:r>
                      <a:r>
                        <a:rPr lang="en-US" sz="1000" b="0" i="0" dirty="0" smtClean="0">
                          <a:latin typeface="Arial"/>
                          <a:ea typeface="Calibri"/>
                          <a:cs typeface="Arial"/>
                        </a:rPr>
                        <a:t>Health</a:t>
                      </a:r>
                      <a:br>
                        <a:rPr lang="en-US" sz="1000" b="0" i="0" dirty="0" smtClean="0">
                          <a:latin typeface="Arial"/>
                          <a:ea typeface="Calibri"/>
                          <a:cs typeface="Arial"/>
                        </a:rPr>
                      </a:br>
                      <a:endParaRPr lang="en-US" sz="1000" b="0" i="0" dirty="0">
                        <a:latin typeface="Arial"/>
                        <a:ea typeface="Calibri"/>
                        <a:cs typeface="Arial"/>
                      </a:endParaRP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b="0" i="0" kern="1200" dirty="0" smtClean="0">
                        <a:solidFill>
                          <a:schemeClr val="tx1"/>
                        </a:solidFill>
                        <a:latin typeface="Arial"/>
                        <a:ea typeface="Calibri"/>
                        <a:cs typeface="Arial"/>
                      </a:endParaRPr>
                    </a:p>
                    <a:p>
                      <a:pPr marL="0" marR="0">
                        <a:lnSpc>
                          <a:spcPct val="115000"/>
                        </a:lnSpc>
                        <a:spcBef>
                          <a:spcPts val="0"/>
                        </a:spcBef>
                        <a:spcAft>
                          <a:spcPts val="0"/>
                        </a:spcAft>
                      </a:pPr>
                      <a:r>
                        <a:rPr lang="en-US" sz="1000" b="0" i="0" dirty="0" smtClean="0">
                          <a:latin typeface="Arial"/>
                          <a:ea typeface="Calibri"/>
                          <a:cs typeface="Arial"/>
                        </a:rPr>
                        <a:t>PhD </a:t>
                      </a:r>
                      <a:r>
                        <a:rPr lang="en-US" sz="1000" b="0" i="0" dirty="0">
                          <a:latin typeface="Arial"/>
                          <a:ea typeface="Calibri"/>
                          <a:cs typeface="Arial"/>
                        </a:rPr>
                        <a:t>Behavioral Neuroscience</a:t>
                      </a:r>
                    </a:p>
                    <a:p>
                      <a:pPr marL="0" marR="0">
                        <a:lnSpc>
                          <a:spcPct val="115000"/>
                        </a:lnSpc>
                        <a:spcBef>
                          <a:spcPts val="0"/>
                        </a:spcBef>
                        <a:spcAft>
                          <a:spcPts val="0"/>
                        </a:spcAft>
                      </a:pPr>
                      <a:r>
                        <a:rPr lang="en-US" sz="1000" b="0" i="0" dirty="0">
                          <a:latin typeface="Arial"/>
                          <a:ea typeface="Calibri"/>
                          <a:cs typeface="Arial"/>
                        </a:rPr>
                        <a:t>BS Psychology</a:t>
                      </a: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2576">
                <a:tc>
                  <a:txBody>
                    <a:bodyPr/>
                    <a:lstStyle/>
                    <a:p>
                      <a:pPr marL="0" marR="0">
                        <a:lnSpc>
                          <a:spcPct val="115000"/>
                        </a:lnSpc>
                        <a:spcBef>
                          <a:spcPts val="0"/>
                        </a:spcBef>
                        <a:spcAft>
                          <a:spcPts val="0"/>
                        </a:spcAft>
                      </a:pPr>
                      <a:r>
                        <a:rPr lang="en-US" sz="1400" b="0" i="0" kern="1200" dirty="0">
                          <a:solidFill>
                            <a:schemeClr val="tx1"/>
                          </a:solidFill>
                          <a:latin typeface="Arial"/>
                          <a:ea typeface="Calibri"/>
                          <a:cs typeface="Arial"/>
                        </a:rPr>
                        <a:t>Marc Weisskopf, Sc.D.</a:t>
                      </a:r>
                    </a:p>
                    <a:p>
                      <a:pPr marL="457200" marR="0" lvl="1">
                        <a:lnSpc>
                          <a:spcPct val="115000"/>
                        </a:lnSpc>
                        <a:spcBef>
                          <a:spcPts val="0"/>
                        </a:spcBef>
                        <a:spcAft>
                          <a:spcPts val="0"/>
                        </a:spcAft>
                      </a:pPr>
                      <a:r>
                        <a:rPr lang="en-US" sz="1000" b="0" i="0" dirty="0">
                          <a:latin typeface="Arial"/>
                          <a:ea typeface="Calibri"/>
                          <a:cs typeface="Arial"/>
                        </a:rPr>
                        <a:t>Assistant Professor</a:t>
                      </a:r>
                    </a:p>
                    <a:p>
                      <a:pPr marL="457200" marR="0" lvl="1">
                        <a:lnSpc>
                          <a:spcPct val="115000"/>
                        </a:lnSpc>
                        <a:spcBef>
                          <a:spcPts val="0"/>
                        </a:spcBef>
                        <a:spcAft>
                          <a:spcPts val="0"/>
                        </a:spcAft>
                      </a:pPr>
                      <a:r>
                        <a:rPr lang="en-US" sz="1000" b="0" i="0" dirty="0">
                          <a:latin typeface="Arial"/>
                          <a:ea typeface="Calibri"/>
                          <a:cs typeface="Arial"/>
                        </a:rPr>
                        <a:t>Harvard School of Public Health</a:t>
                      </a:r>
                    </a:p>
                    <a:p>
                      <a:pPr marL="457200" marR="0" lvl="1">
                        <a:lnSpc>
                          <a:spcPct val="115000"/>
                        </a:lnSpc>
                        <a:spcBef>
                          <a:spcPts val="0"/>
                        </a:spcBef>
                        <a:spcAft>
                          <a:spcPts val="0"/>
                        </a:spcAft>
                      </a:pPr>
                      <a:r>
                        <a:rPr lang="en-US" sz="1000" b="0" i="0" dirty="0">
                          <a:latin typeface="Arial"/>
                          <a:ea typeface="Calibri"/>
                          <a:cs typeface="Arial"/>
                        </a:rPr>
                        <a:t>Department of Environmental Health/Epidemiology</a:t>
                      </a: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b="0" i="0" kern="1200" dirty="0" smtClean="0">
                        <a:solidFill>
                          <a:schemeClr val="tx1"/>
                        </a:solidFill>
                        <a:latin typeface="Arial"/>
                        <a:ea typeface="Calibri"/>
                        <a:cs typeface="Arial"/>
                      </a:endParaRPr>
                    </a:p>
                    <a:p>
                      <a:pPr marL="0" marR="0">
                        <a:lnSpc>
                          <a:spcPct val="115000"/>
                        </a:lnSpc>
                        <a:spcBef>
                          <a:spcPts val="0"/>
                        </a:spcBef>
                        <a:spcAft>
                          <a:spcPts val="0"/>
                        </a:spcAft>
                      </a:pPr>
                      <a:r>
                        <a:rPr lang="en-US" sz="1000" b="0" i="0" dirty="0" smtClean="0">
                          <a:latin typeface="Arial"/>
                          <a:ea typeface="Calibri"/>
                          <a:cs typeface="Arial"/>
                        </a:rPr>
                        <a:t>ScD</a:t>
                      </a:r>
                      <a:r>
                        <a:rPr lang="en-US" sz="1000" b="0" i="0" dirty="0">
                          <a:latin typeface="Arial"/>
                          <a:ea typeface="Calibri"/>
                          <a:cs typeface="Arial"/>
                        </a:rPr>
                        <a:t>, Epidemiology</a:t>
                      </a:r>
                    </a:p>
                    <a:p>
                      <a:pPr marL="0" marR="0">
                        <a:lnSpc>
                          <a:spcPct val="115000"/>
                        </a:lnSpc>
                        <a:spcBef>
                          <a:spcPts val="0"/>
                        </a:spcBef>
                        <a:spcAft>
                          <a:spcPts val="0"/>
                        </a:spcAft>
                      </a:pPr>
                      <a:r>
                        <a:rPr lang="en-US" sz="1000" b="0" i="0" dirty="0">
                          <a:latin typeface="Arial"/>
                          <a:ea typeface="Calibri"/>
                          <a:cs typeface="Arial"/>
                        </a:rPr>
                        <a:t>PhD Neuroscience</a:t>
                      </a:r>
                    </a:p>
                  </a:txBody>
                  <a:tcPr marL="46121" marR="4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2"/>
          <p:cNvSpPr txBox="1">
            <a:spLocks noChangeArrowheads="1"/>
          </p:cNvSpPr>
          <p:nvPr/>
        </p:nvSpPr>
        <p:spPr bwMode="auto">
          <a:xfrm>
            <a:off x="914400" y="228600"/>
            <a:ext cx="7239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defRPr/>
            </a:pPr>
            <a:r>
              <a:rPr lang="en-US" sz="3600" b="1" dirty="0" smtClean="0">
                <a:solidFill>
                  <a:schemeClr val="tx2">
                    <a:lumMod val="50000"/>
                  </a:schemeClr>
                </a:solidFill>
                <a:latin typeface="+mj-lt"/>
                <a:cs typeface="Times New Roman" pitchFamily="18" charset="0"/>
              </a:rPr>
              <a:t>Clean Energy Results Program</a:t>
            </a:r>
          </a:p>
        </p:txBody>
      </p:sp>
      <p:sp>
        <p:nvSpPr>
          <p:cNvPr id="3075" name="TextBox 3"/>
          <p:cNvSpPr txBox="1">
            <a:spLocks noChangeArrowheads="1"/>
          </p:cNvSpPr>
          <p:nvPr/>
        </p:nvSpPr>
        <p:spPr bwMode="auto">
          <a:xfrm>
            <a:off x="0" y="1066800"/>
            <a:ext cx="4495800"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marL="457200" indent="-457200">
              <a:buFont typeface="Arial" pitchFamily="34" charset="0"/>
              <a:buChar char="•"/>
              <a:defRPr/>
            </a:pPr>
            <a:endParaRPr lang="en-US" dirty="0" smtClean="0">
              <a:solidFill>
                <a:schemeClr val="tx2">
                  <a:lumMod val="50000"/>
                </a:schemeClr>
              </a:solidFill>
              <a:latin typeface="+mj-lt"/>
              <a:cs typeface="Times New Roman" pitchFamily="18" charset="0"/>
            </a:endParaRPr>
          </a:p>
          <a:p>
            <a:pPr marL="457200" indent="-457200">
              <a:buFont typeface="Arial" pitchFamily="34" charset="0"/>
              <a:buChar char="•"/>
              <a:defRPr/>
            </a:pPr>
            <a:r>
              <a:rPr lang="en-US" dirty="0" smtClean="0">
                <a:solidFill>
                  <a:schemeClr val="tx2">
                    <a:lumMod val="50000"/>
                  </a:schemeClr>
                </a:solidFill>
                <a:latin typeface="+mj-lt"/>
                <a:cs typeface="Times New Roman" pitchFamily="18" charset="0"/>
              </a:rPr>
              <a:t>New Chapter in Integrating Energy and Environment</a:t>
            </a:r>
          </a:p>
          <a:p>
            <a:pPr marL="457200" indent="-457200">
              <a:buFont typeface="Arial" pitchFamily="34" charset="0"/>
              <a:buChar char="•"/>
              <a:defRPr/>
            </a:pPr>
            <a:endParaRPr lang="en-US" dirty="0" smtClean="0">
              <a:solidFill>
                <a:schemeClr val="tx2">
                  <a:lumMod val="50000"/>
                </a:schemeClr>
              </a:solidFill>
              <a:latin typeface="+mj-lt"/>
              <a:cs typeface="Times New Roman" pitchFamily="18" charset="0"/>
            </a:endParaRPr>
          </a:p>
          <a:p>
            <a:pPr marL="457200" indent="-457200">
              <a:buFont typeface="Arial" pitchFamily="34" charset="0"/>
              <a:buChar char="•"/>
              <a:defRPr/>
            </a:pPr>
            <a:r>
              <a:rPr lang="en-US" dirty="0" smtClean="0">
                <a:solidFill>
                  <a:schemeClr val="tx2">
                    <a:lumMod val="50000"/>
                  </a:schemeClr>
                </a:solidFill>
                <a:latin typeface="+mj-lt"/>
                <a:cs typeface="Times New Roman" pitchFamily="18" charset="0"/>
              </a:rPr>
              <a:t>New Role for </a:t>
            </a:r>
            <a:r>
              <a:rPr lang="en-US" dirty="0" err="1" smtClean="0">
                <a:solidFill>
                  <a:schemeClr val="tx2">
                    <a:lumMod val="50000"/>
                  </a:schemeClr>
                </a:solidFill>
                <a:latin typeface="+mj-lt"/>
                <a:cs typeface="Times New Roman" pitchFamily="18" charset="0"/>
              </a:rPr>
              <a:t>MassDEP</a:t>
            </a:r>
            <a:endParaRPr lang="en-US" dirty="0" smtClean="0">
              <a:solidFill>
                <a:schemeClr val="tx2">
                  <a:lumMod val="50000"/>
                </a:schemeClr>
              </a:solidFill>
              <a:latin typeface="+mj-lt"/>
              <a:cs typeface="Times New Roman" pitchFamily="18" charset="0"/>
            </a:endParaRPr>
          </a:p>
          <a:p>
            <a:pPr marL="457200" indent="-457200">
              <a:defRPr/>
            </a:pPr>
            <a:endParaRPr lang="en-US" dirty="0" smtClean="0">
              <a:solidFill>
                <a:schemeClr val="tx2">
                  <a:lumMod val="50000"/>
                </a:schemeClr>
              </a:solidFill>
              <a:latin typeface="+mj-lt"/>
              <a:cs typeface="Times New Roman" pitchFamily="18" charset="0"/>
            </a:endParaRPr>
          </a:p>
          <a:p>
            <a:pPr marL="457200" indent="-457200">
              <a:buFont typeface="Arial" pitchFamily="34" charset="0"/>
              <a:buChar char="•"/>
              <a:defRPr/>
            </a:pPr>
            <a:r>
              <a:rPr lang="en-US" dirty="0" smtClean="0">
                <a:solidFill>
                  <a:schemeClr val="tx2">
                    <a:lumMod val="50000"/>
                  </a:schemeClr>
                </a:solidFill>
                <a:latin typeface="+mj-lt"/>
                <a:cs typeface="Times New Roman" pitchFamily="18" charset="0"/>
              </a:rPr>
              <a:t>Unique MassDEP/DOER Partnership</a:t>
            </a:r>
          </a:p>
          <a:p>
            <a:pPr marL="457200" indent="-457200">
              <a:defRPr/>
            </a:pPr>
            <a:endParaRPr lang="en-US" dirty="0" smtClean="0">
              <a:solidFill>
                <a:schemeClr val="tx2">
                  <a:lumMod val="50000"/>
                </a:schemeClr>
              </a:solidFill>
              <a:latin typeface="+mj-lt"/>
              <a:cs typeface="Times New Roman" pitchFamily="18" charset="0"/>
            </a:endParaRPr>
          </a:p>
          <a:p>
            <a:pPr marL="457200" indent="-457200">
              <a:buFont typeface="Arial" pitchFamily="34" charset="0"/>
              <a:buChar char="•"/>
              <a:defRPr/>
            </a:pPr>
            <a:r>
              <a:rPr lang="en-US" dirty="0" smtClean="0">
                <a:solidFill>
                  <a:schemeClr val="tx2">
                    <a:lumMod val="50000"/>
                  </a:schemeClr>
                </a:solidFill>
                <a:cs typeface="Times New Roman" pitchFamily="18" charset="0"/>
              </a:rPr>
              <a:t>Launched November 16, 2011</a:t>
            </a:r>
          </a:p>
          <a:p>
            <a:pPr marL="457200" indent="-457200">
              <a:buFont typeface="Arial" pitchFamily="34" charset="0"/>
              <a:buChar char="•"/>
              <a:defRPr/>
            </a:pPr>
            <a:endParaRPr lang="en-US" dirty="0" smtClean="0">
              <a:solidFill>
                <a:schemeClr val="tx2">
                  <a:lumMod val="50000"/>
                </a:schemeClr>
              </a:solidFill>
              <a:latin typeface="+mj-lt"/>
              <a:cs typeface="Times New Roman" pitchFamily="18" charset="0"/>
            </a:endParaRPr>
          </a:p>
          <a:p>
            <a:pPr>
              <a:buFont typeface="Arial" charset="0"/>
              <a:buChar char="•"/>
              <a:defRPr/>
            </a:pPr>
            <a:endParaRPr lang="en-US" dirty="0" smtClean="0">
              <a:solidFill>
                <a:schemeClr val="tx2">
                  <a:lumMod val="50000"/>
                </a:schemeClr>
              </a:solidFill>
              <a:latin typeface="+mj-lt"/>
              <a:cs typeface="Times New Roman" pitchFamily="18" charset="0"/>
            </a:endParaRPr>
          </a:p>
          <a:p>
            <a:pPr>
              <a:buFont typeface="Arial" pitchFamily="34" charset="0"/>
              <a:buChar char="•"/>
              <a:defRPr/>
            </a:pPr>
            <a:endParaRPr lang="en-US" dirty="0" smtClean="0">
              <a:solidFill>
                <a:schemeClr val="tx2">
                  <a:lumMod val="50000"/>
                </a:schemeClr>
              </a:solidFill>
              <a:latin typeface="+mj-lt"/>
            </a:endParaRPr>
          </a:p>
        </p:txBody>
      </p:sp>
      <p:pic>
        <p:nvPicPr>
          <p:cNvPr id="153601" name="Picture 1" descr="Y:\Web_Share\cerp\Photos\solar.jpg"/>
          <p:cNvPicPr>
            <a:picLocks noChangeAspect="1" noChangeArrowheads="1"/>
          </p:cNvPicPr>
          <p:nvPr/>
        </p:nvPicPr>
        <p:blipFill>
          <a:blip r:embed="rId3" cstate="print"/>
          <a:srcRect/>
          <a:stretch>
            <a:fillRect/>
          </a:stretch>
        </p:blipFill>
        <p:spPr bwMode="auto">
          <a:xfrm>
            <a:off x="4343400" y="1066800"/>
            <a:ext cx="4309935" cy="4809431"/>
          </a:xfrm>
          <a:prstGeom prst="rect">
            <a:avLst/>
          </a:prstGeom>
          <a:noFill/>
          <a:ln>
            <a:solidFill>
              <a:schemeClr val="tx2">
                <a:lumMod val="50000"/>
              </a:schemeClr>
            </a:solidFill>
          </a:ln>
        </p:spPr>
      </p:pic>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2">
            <a:schemeClr val="dk1"/>
          </a:lnRef>
          <a:fillRef idx="1">
            <a:schemeClr val="lt1"/>
          </a:fillRef>
          <a:effectRef idx="0">
            <a:schemeClr val="dk1"/>
          </a:effectRef>
          <a:fontRef idx="minor">
            <a:schemeClr val="dk1"/>
          </a:fontRef>
        </p:style>
        <p:txBody>
          <a:bodyPr>
            <a:normAutofit/>
          </a:bodyPr>
          <a:lstStyle/>
          <a:p>
            <a:r>
              <a:rPr lang="en-US" b="1" dirty="0">
                <a:latin typeface="Arial"/>
                <a:cs typeface="Arial"/>
              </a:rPr>
              <a:t>Process, Continued</a:t>
            </a:r>
          </a:p>
        </p:txBody>
      </p:sp>
      <p:sp>
        <p:nvSpPr>
          <p:cNvPr id="3" name="Content Placeholder 2"/>
          <p:cNvSpPr>
            <a:spLocks noGrp="1"/>
          </p:cNvSpPr>
          <p:nvPr>
            <p:ph idx="1"/>
          </p:nvPr>
        </p:nvSpPr>
        <p:spPr>
          <a:xfrm>
            <a:off x="551792" y="1417638"/>
            <a:ext cx="7772401" cy="4939663"/>
          </a:xfrm>
        </p:spPr>
        <p:txBody>
          <a:bodyPr>
            <a:noAutofit/>
          </a:bodyPr>
          <a:lstStyle/>
          <a:p>
            <a:r>
              <a:rPr lang="en-US" sz="2600" dirty="0"/>
              <a:t>Panelists worked independently and followed a process similar to the National Academy of Sciences </a:t>
            </a:r>
            <a:r>
              <a:rPr lang="en-US" sz="2600" dirty="0" smtClean="0"/>
              <a:t>protocol.</a:t>
            </a:r>
          </a:p>
          <a:p>
            <a:endParaRPr lang="en-US" sz="1400" dirty="0"/>
          </a:p>
          <a:p>
            <a:r>
              <a:rPr lang="en-US" sz="2600" dirty="0" smtClean="0"/>
              <a:t>This process focuses on review of existing research and “weight-of-evidence” approach.</a:t>
            </a:r>
            <a:endParaRPr lang="en-US" sz="2800" dirty="0" smtClean="0"/>
          </a:p>
          <a:p>
            <a:pPr marL="0" indent="0">
              <a:buNone/>
            </a:pPr>
            <a:endParaRPr lang="en-US" sz="1400" dirty="0" smtClean="0"/>
          </a:p>
          <a:p>
            <a:r>
              <a:rPr lang="en-US" sz="2600" dirty="0"/>
              <a:t>In addition to peer-reviewed and scientific literature, panelists considered media and popular literature, as well as public comments.</a:t>
            </a:r>
          </a:p>
          <a:p>
            <a:endParaRPr lang="en-US" sz="1400" dirty="0"/>
          </a:p>
          <a:p>
            <a:r>
              <a:rPr lang="en-US" sz="2600" dirty="0"/>
              <a:t>MassDEP and MDPH did not participate in panel deliberations or have any input on content.  </a:t>
            </a:r>
          </a:p>
          <a:p>
            <a:pPr marL="0" indent="0">
              <a:buNone/>
            </a:pPr>
            <a:endParaRPr lang="en-US" sz="2800" dirty="0" smtClean="0"/>
          </a:p>
          <a:p>
            <a:endParaRPr lang="en-US" sz="2400" dirty="0" smtClean="0"/>
          </a:p>
          <a:p>
            <a:pPr lvl="1">
              <a:buNone/>
            </a:pPr>
            <a:endParaRPr lang="en-US" dirty="0"/>
          </a:p>
        </p:txBody>
      </p:sp>
    </p:spTree>
    <p:extLst>
      <p:ext uri="{BB962C8B-B14F-4D97-AF65-F5344CB8AC3E}">
        <p14:creationId xmlns:p14="http://schemas.microsoft.com/office/powerpoint/2010/main" xmlns="" val="2383519796"/>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2">
            <a:schemeClr val="dk1"/>
          </a:lnRef>
          <a:fillRef idx="1">
            <a:schemeClr val="lt1"/>
          </a:fillRef>
          <a:effectRef idx="0">
            <a:schemeClr val="dk1"/>
          </a:effectRef>
          <a:fontRef idx="minor">
            <a:schemeClr val="dk1"/>
          </a:fontRef>
        </p:style>
        <p:txBody>
          <a:bodyPr>
            <a:normAutofit/>
          </a:bodyPr>
          <a:lstStyle/>
          <a:p>
            <a:r>
              <a:rPr lang="en-US" b="1" dirty="0">
                <a:latin typeface="Arial"/>
                <a:cs typeface="Arial"/>
              </a:rPr>
              <a:t>Process, Continued</a:t>
            </a:r>
          </a:p>
        </p:txBody>
      </p:sp>
      <p:sp>
        <p:nvSpPr>
          <p:cNvPr id="3" name="Content Placeholder 2"/>
          <p:cNvSpPr>
            <a:spLocks noGrp="1"/>
          </p:cNvSpPr>
          <p:nvPr>
            <p:ph idx="1"/>
          </p:nvPr>
        </p:nvSpPr>
        <p:spPr>
          <a:xfrm>
            <a:off x="402017" y="1417638"/>
            <a:ext cx="8284783" cy="4927983"/>
          </a:xfrm>
        </p:spPr>
        <p:txBody>
          <a:bodyPr>
            <a:noAutofit/>
          </a:bodyPr>
          <a:lstStyle/>
          <a:p>
            <a:r>
              <a:rPr lang="en-US" sz="2600" dirty="0"/>
              <a:t>MassDEP </a:t>
            </a:r>
            <a:r>
              <a:rPr lang="en-US" sz="2600" dirty="0" smtClean="0"/>
              <a:t>and </a:t>
            </a:r>
            <a:r>
              <a:rPr lang="en-US" sz="2600" dirty="0"/>
              <a:t>MDPH are currently reviewing the </a:t>
            </a:r>
            <a:r>
              <a:rPr lang="en-US" sz="2600" dirty="0" smtClean="0"/>
              <a:t>report.  </a:t>
            </a:r>
          </a:p>
          <a:p>
            <a:pPr lvl="1">
              <a:buFont typeface="Courier New"/>
              <a:buChar char="o"/>
            </a:pPr>
            <a:r>
              <a:rPr lang="en-US" sz="2200" dirty="0" smtClean="0"/>
              <a:t>The agencies are reviewing the findings;</a:t>
            </a:r>
          </a:p>
          <a:p>
            <a:pPr lvl="1">
              <a:buFont typeface="Courier New"/>
              <a:buChar char="o"/>
            </a:pPr>
            <a:r>
              <a:rPr lang="en-US" sz="2200" dirty="0" smtClean="0"/>
              <a:t>And carefully </a:t>
            </a:r>
            <a:r>
              <a:rPr lang="en-US" sz="2200" dirty="0" smtClean="0"/>
              <a:t>considering </a:t>
            </a:r>
            <a:r>
              <a:rPr lang="en-US" sz="2200" dirty="0" smtClean="0"/>
              <a:t>the recommended best practices.</a:t>
            </a:r>
            <a:endParaRPr lang="en-US" sz="2200" dirty="0"/>
          </a:p>
          <a:p>
            <a:endParaRPr lang="en-US" sz="1400" dirty="0" smtClean="0"/>
          </a:p>
          <a:p>
            <a:r>
              <a:rPr lang="en-US" sz="2600" dirty="0" smtClean="0"/>
              <a:t>Public </a:t>
            </a:r>
            <a:r>
              <a:rPr lang="en-US" sz="2600" dirty="0"/>
              <a:t>meetings will be held and comment period – through March 19, </a:t>
            </a:r>
            <a:r>
              <a:rPr lang="en-US" sz="2600" dirty="0" smtClean="0"/>
              <a:t>2012.</a:t>
            </a:r>
          </a:p>
          <a:p>
            <a:pPr marL="0" indent="0">
              <a:buNone/>
            </a:pPr>
            <a:endParaRPr lang="en-US" sz="1400" dirty="0"/>
          </a:p>
          <a:p>
            <a:r>
              <a:rPr lang="en-US" sz="2600" dirty="0" smtClean="0"/>
              <a:t>Agencies </a:t>
            </a:r>
            <a:r>
              <a:rPr lang="en-US" sz="2600" dirty="0"/>
              <a:t>will review and consider public comments before using the report’s </a:t>
            </a:r>
            <a:r>
              <a:rPr lang="en-US" sz="2600" dirty="0" smtClean="0"/>
              <a:t>findings.</a:t>
            </a:r>
            <a:endParaRPr lang="en-US" sz="2600" dirty="0"/>
          </a:p>
          <a:p>
            <a:pPr marL="0" indent="0">
              <a:buNone/>
            </a:pPr>
            <a:endParaRPr lang="en-US" sz="2800" dirty="0" smtClean="0"/>
          </a:p>
          <a:p>
            <a:endParaRPr lang="en-US" sz="2400" dirty="0" smtClean="0"/>
          </a:p>
          <a:p>
            <a:pPr lvl="1">
              <a:buNone/>
            </a:pPr>
            <a:endParaRPr lang="en-US" dirty="0"/>
          </a:p>
        </p:txBody>
      </p:sp>
    </p:spTree>
    <p:extLst>
      <p:ext uri="{BB962C8B-B14F-4D97-AF65-F5344CB8AC3E}">
        <p14:creationId xmlns:p14="http://schemas.microsoft.com/office/powerpoint/2010/main" xmlns="" val="1942977897"/>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r>
              <a:rPr lang="en-US" sz="4000" dirty="0" smtClean="0">
                <a:latin typeface="+mj-lt"/>
              </a:rPr>
              <a:t>Key Health Findings</a:t>
            </a:r>
            <a:endParaRPr lang="en-US" dirty="0">
              <a:latin typeface="+mj-lt"/>
            </a:endParaRPr>
          </a:p>
        </p:txBody>
      </p:sp>
      <p:sp>
        <p:nvSpPr>
          <p:cNvPr id="3" name="Content Placeholder 2"/>
          <p:cNvSpPr>
            <a:spLocks noGrp="1"/>
          </p:cNvSpPr>
          <p:nvPr>
            <p:ph idx="1"/>
          </p:nvPr>
        </p:nvSpPr>
        <p:spPr>
          <a:xfrm>
            <a:off x="228600" y="1143000"/>
            <a:ext cx="8686800" cy="4983163"/>
          </a:xfrm>
        </p:spPr>
        <p:txBody>
          <a:bodyPr>
            <a:normAutofit fontScale="92500"/>
          </a:bodyPr>
          <a:lstStyle/>
          <a:p>
            <a:pPr lvl="0">
              <a:buNone/>
            </a:pPr>
            <a:r>
              <a:rPr lang="en-US" sz="2300" dirty="0" smtClean="0"/>
              <a:t>The panel concluded that:</a:t>
            </a:r>
          </a:p>
          <a:p>
            <a:r>
              <a:rPr lang="en-US" sz="2300" dirty="0" smtClean="0"/>
              <a:t>There is no evidence for a set of health effects from exposure to wind turbines that could be characterized as a "Wind Turbine Syndrome.”</a:t>
            </a:r>
          </a:p>
          <a:p>
            <a:pPr lvl="0"/>
            <a:r>
              <a:rPr lang="en-US" sz="2300" dirty="0" smtClean="0"/>
              <a:t>Claims that infrasound from wind turbines directly impacts the vestibular system have not been demonstrated scientifically.   Available evidence shows that the infrasound levels near wind turbines cannot impact the vestibular system.</a:t>
            </a:r>
          </a:p>
          <a:p>
            <a:pPr lvl="0"/>
            <a:r>
              <a:rPr lang="en-US" sz="2300" dirty="0" smtClean="0"/>
              <a:t>The weight of the evidence suggests no association between noise from wind turbines and measures of psychological distress or mental health problems.</a:t>
            </a:r>
          </a:p>
          <a:p>
            <a:pPr lvl="0"/>
            <a:r>
              <a:rPr lang="en-US" sz="2300" dirty="0" smtClean="0"/>
              <a:t>None of the limited epidemiological evidence reviewed suggests an association between noise from wind turbines and pain and stiffness, diabetes, high blood pressure, tinnitus, hearing impairment, cardiovascular disease, and headache/migraine.</a:t>
            </a:r>
          </a:p>
          <a:p>
            <a:pPr>
              <a:buNone/>
            </a:pPr>
            <a:endParaRPr lang="en-US" sz="4200" b="1" dirty="0" smtClean="0"/>
          </a:p>
          <a:p>
            <a:pPr>
              <a:buNone/>
            </a:pPr>
            <a:endParaRPr lang="en-US" sz="4200" b="1" dirty="0" smtClean="0"/>
          </a:p>
          <a:p>
            <a:endParaRPr lang="en-US" sz="4200" dirty="0" smtClean="0"/>
          </a:p>
          <a:p>
            <a:endParaRPr lang="en-US" sz="4200" dirty="0" smtClean="0"/>
          </a:p>
          <a:p>
            <a:endParaRPr lang="en-US" sz="4200" dirty="0" smtClean="0"/>
          </a:p>
          <a:p>
            <a:pPr lvl="1"/>
            <a:endParaRPr lang="en-US" sz="4200" dirty="0" smtClean="0"/>
          </a:p>
          <a:p>
            <a:pPr>
              <a:buNone/>
            </a:pPr>
            <a:endParaRPr lang="en-US" sz="4200" dirty="0" smtClean="0"/>
          </a:p>
          <a:p>
            <a:endParaRPr lang="en-US" dirty="0" smtClean="0"/>
          </a:p>
          <a:p>
            <a:endParaRPr lang="en-US" dirty="0"/>
          </a:p>
        </p:txBody>
      </p:sp>
    </p:spTree>
    <p:extLst>
      <p:ext uri="{BB962C8B-B14F-4D97-AF65-F5344CB8AC3E}">
        <p14:creationId xmlns:p14="http://schemas.microsoft.com/office/powerpoint/2010/main" xmlns="" val="614729072"/>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r>
              <a:rPr lang="en-US" sz="4000" dirty="0" smtClean="0">
                <a:latin typeface="+mj-lt"/>
              </a:rPr>
              <a:t>Key Health Findings</a:t>
            </a:r>
            <a:endParaRPr lang="en-US" dirty="0">
              <a:latin typeface="+mj-lt"/>
            </a:endParaRPr>
          </a:p>
        </p:txBody>
      </p:sp>
      <p:sp>
        <p:nvSpPr>
          <p:cNvPr id="3" name="Content Placeholder 2"/>
          <p:cNvSpPr>
            <a:spLocks noGrp="1"/>
          </p:cNvSpPr>
          <p:nvPr>
            <p:ph idx="1"/>
          </p:nvPr>
        </p:nvSpPr>
        <p:spPr>
          <a:xfrm>
            <a:off x="228600" y="1143000"/>
            <a:ext cx="8686800" cy="5410200"/>
          </a:xfrm>
        </p:spPr>
        <p:txBody>
          <a:bodyPr>
            <a:normAutofit fontScale="32500" lnSpcReduction="20000"/>
          </a:bodyPr>
          <a:lstStyle/>
          <a:p>
            <a:pPr>
              <a:buNone/>
            </a:pPr>
            <a:r>
              <a:rPr lang="en-US" sz="8000" b="1" dirty="0" smtClean="0"/>
              <a:t>Shadow Flicker</a:t>
            </a:r>
            <a:r>
              <a:rPr lang="en-US" sz="8000" dirty="0" smtClean="0"/>
              <a:t>:  The panel concluded that:</a:t>
            </a:r>
          </a:p>
          <a:p>
            <a:pPr>
              <a:buNone/>
            </a:pPr>
            <a:endParaRPr lang="en-US" sz="8000" dirty="0" smtClean="0"/>
          </a:p>
          <a:p>
            <a:r>
              <a:rPr lang="en-US" sz="8000" dirty="0" smtClean="0"/>
              <a:t>Evidence suggests that shadow flicker does not pose a risk for eliciting seizures.</a:t>
            </a:r>
          </a:p>
          <a:p>
            <a:r>
              <a:rPr lang="en-US" sz="8000" dirty="0" smtClean="0"/>
              <a:t>There is limited evidence of an association between annoyance from prolonged shadow flicker (exceeding 30 minutes per day) and potential transitory cognitive and physical health effects.</a:t>
            </a:r>
          </a:p>
          <a:p>
            <a:endParaRPr lang="en-US" sz="8000" dirty="0" smtClean="0"/>
          </a:p>
          <a:p>
            <a:pPr>
              <a:buNone/>
            </a:pPr>
            <a:r>
              <a:rPr lang="en-US" sz="8000" b="1" dirty="0" smtClean="0"/>
              <a:t>Ice Throw: </a:t>
            </a:r>
            <a:r>
              <a:rPr lang="en-US" sz="8000" dirty="0" smtClean="0"/>
              <a:t>The panel concludes that:</a:t>
            </a:r>
          </a:p>
          <a:p>
            <a:pPr>
              <a:buNone/>
            </a:pPr>
            <a:endParaRPr lang="en-US" sz="8000" dirty="0" smtClean="0"/>
          </a:p>
          <a:p>
            <a:r>
              <a:rPr lang="en-US" sz="8000" dirty="0" smtClean="0"/>
              <a:t>Falling ice is physically harmful and measures should be taken to ensure the public will not encounter such ice.</a:t>
            </a:r>
          </a:p>
          <a:p>
            <a:pPr>
              <a:buNone/>
            </a:pPr>
            <a:endParaRPr lang="en-US" sz="8000" b="1" dirty="0" smtClean="0"/>
          </a:p>
          <a:p>
            <a:pPr>
              <a:buNone/>
            </a:pPr>
            <a:endParaRPr lang="en-US" sz="6200" b="1" dirty="0" smtClean="0"/>
          </a:p>
          <a:p>
            <a:pPr>
              <a:buNone/>
            </a:pPr>
            <a:endParaRPr lang="en-US" sz="6200" b="1" dirty="0" smtClean="0"/>
          </a:p>
          <a:p>
            <a:endParaRPr lang="en-US" sz="4200" dirty="0" smtClean="0"/>
          </a:p>
          <a:p>
            <a:endParaRPr lang="en-US" sz="4200" dirty="0" smtClean="0"/>
          </a:p>
          <a:p>
            <a:endParaRPr lang="en-US" sz="4200" dirty="0" smtClean="0"/>
          </a:p>
          <a:p>
            <a:pPr lvl="1"/>
            <a:endParaRPr lang="en-US" sz="4200" dirty="0" smtClean="0"/>
          </a:p>
          <a:p>
            <a:pPr>
              <a:buNone/>
            </a:pPr>
            <a:endParaRPr lang="en-US" sz="4200" dirty="0" smtClean="0"/>
          </a:p>
          <a:p>
            <a:endParaRPr lang="en-US" dirty="0" smtClean="0"/>
          </a:p>
          <a:p>
            <a:endParaRPr lang="en-US" dirty="0"/>
          </a:p>
        </p:txBody>
      </p:sp>
    </p:spTree>
    <p:extLst>
      <p:ext uri="{BB962C8B-B14F-4D97-AF65-F5344CB8AC3E}">
        <p14:creationId xmlns:p14="http://schemas.microsoft.com/office/powerpoint/2010/main" xmlns="" val="828811480"/>
      </p:ext>
    </p:extLst>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r>
              <a:rPr lang="en-US" sz="4000" dirty="0" smtClean="0">
                <a:latin typeface="+mj-lt"/>
              </a:rPr>
              <a:t>Key Health Findings</a:t>
            </a:r>
            <a:endParaRPr lang="en-US" dirty="0">
              <a:latin typeface="+mj-lt"/>
            </a:endParaRPr>
          </a:p>
        </p:txBody>
      </p:sp>
      <p:sp>
        <p:nvSpPr>
          <p:cNvPr id="3" name="Content Placeholder 2"/>
          <p:cNvSpPr>
            <a:spLocks noGrp="1"/>
          </p:cNvSpPr>
          <p:nvPr>
            <p:ph idx="1"/>
          </p:nvPr>
        </p:nvSpPr>
        <p:spPr>
          <a:xfrm>
            <a:off x="228600" y="1143000"/>
            <a:ext cx="8686800" cy="5410200"/>
          </a:xfrm>
        </p:spPr>
        <p:txBody>
          <a:bodyPr>
            <a:normAutofit fontScale="32500" lnSpcReduction="20000"/>
          </a:bodyPr>
          <a:lstStyle/>
          <a:p>
            <a:pPr>
              <a:buNone/>
            </a:pPr>
            <a:r>
              <a:rPr lang="en-US" sz="8000" b="1" dirty="0" smtClean="0"/>
              <a:t>Noise/Vibration</a:t>
            </a:r>
            <a:r>
              <a:rPr lang="en-US" sz="8000" dirty="0" smtClean="0"/>
              <a:t>: The panel concluded that:</a:t>
            </a:r>
          </a:p>
          <a:p>
            <a:pPr>
              <a:buNone/>
            </a:pPr>
            <a:endParaRPr lang="en-US" sz="8000" dirty="0" smtClean="0"/>
          </a:p>
          <a:p>
            <a:r>
              <a:rPr lang="en-US" sz="8000" dirty="0"/>
              <a:t>There is limited epidemiologic evidence suggesting an association between exposure to wind turbines and annoyance. There is insufficient epidemiologic evidence to determine whether there is an association between noise from wind turbines and annoyance independent from the effects of seeing a wind turbine and vice versa</a:t>
            </a:r>
            <a:r>
              <a:rPr lang="en-US" sz="8000" dirty="0" smtClean="0"/>
              <a:t>.	</a:t>
            </a:r>
          </a:p>
          <a:p>
            <a:endParaRPr lang="en-US" sz="8000" dirty="0" smtClean="0"/>
          </a:p>
          <a:p>
            <a:r>
              <a:rPr lang="en-US" sz="8000" dirty="0" smtClean="0"/>
              <a:t>There is a possibility that noise from some wind turbines can cause sleep disruption.  Sleep disruption has been shown to adversely affect mood, cognitive functioning, and overall sense of health and well-being, based on sound sources other than wind turbines.</a:t>
            </a:r>
          </a:p>
          <a:p>
            <a:pPr>
              <a:buNone/>
            </a:pPr>
            <a:endParaRPr lang="en-US" sz="8000" dirty="0" smtClean="0"/>
          </a:p>
          <a:p>
            <a:pPr>
              <a:buNone/>
            </a:pPr>
            <a:endParaRPr lang="en-US" sz="8000" b="1" dirty="0" smtClean="0"/>
          </a:p>
          <a:p>
            <a:pPr>
              <a:buNone/>
            </a:pPr>
            <a:endParaRPr lang="en-US" sz="6200" b="1" dirty="0" smtClean="0"/>
          </a:p>
          <a:p>
            <a:pPr>
              <a:buNone/>
            </a:pPr>
            <a:endParaRPr lang="en-US" sz="6200" b="1" dirty="0" smtClean="0"/>
          </a:p>
          <a:p>
            <a:endParaRPr lang="en-US" sz="4200" dirty="0" smtClean="0"/>
          </a:p>
          <a:p>
            <a:endParaRPr lang="en-US" sz="4200" dirty="0" smtClean="0"/>
          </a:p>
          <a:p>
            <a:endParaRPr lang="en-US" sz="4200" dirty="0" smtClean="0"/>
          </a:p>
          <a:p>
            <a:pPr lvl="1"/>
            <a:endParaRPr lang="en-US" sz="4200" dirty="0" smtClean="0"/>
          </a:p>
          <a:p>
            <a:pPr>
              <a:buNone/>
            </a:pPr>
            <a:endParaRPr lang="en-US" sz="4200" dirty="0" smtClean="0"/>
          </a:p>
          <a:p>
            <a:endParaRPr lang="en-US" dirty="0" smtClean="0"/>
          </a:p>
          <a:p>
            <a:endParaRPr lang="en-US" dirty="0"/>
          </a:p>
        </p:txBody>
      </p:sp>
    </p:spTree>
    <p:extLst>
      <p:ext uri="{BB962C8B-B14F-4D97-AF65-F5344CB8AC3E}">
        <p14:creationId xmlns:p14="http://schemas.microsoft.com/office/powerpoint/2010/main" xmlns="" val="211687507"/>
      </p:ext>
    </p:extLst>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1"/>
            </a:solidFill>
          </a:ln>
        </p:spPr>
        <p:style>
          <a:lnRef idx="2">
            <a:schemeClr val="dk1"/>
          </a:lnRef>
          <a:fillRef idx="1">
            <a:schemeClr val="lt1"/>
          </a:fillRef>
          <a:effectRef idx="0">
            <a:schemeClr val="dk1"/>
          </a:effectRef>
          <a:fontRef idx="minor">
            <a:schemeClr val="dk1"/>
          </a:fontRef>
        </p:style>
        <p:txBody>
          <a:bodyPr>
            <a:normAutofit fontScale="90000"/>
          </a:bodyPr>
          <a:lstStyle/>
          <a:p>
            <a:r>
              <a:rPr lang="en-US" sz="3600" dirty="0" smtClean="0">
                <a:latin typeface="+mj-lt"/>
              </a:rPr>
              <a:t>Best Practices:  The Panel Recommends:</a:t>
            </a:r>
            <a:endParaRPr lang="en-US" sz="3600" dirty="0">
              <a:latin typeface="+mj-lt"/>
            </a:endParaRPr>
          </a:p>
        </p:txBody>
      </p:sp>
      <p:sp>
        <p:nvSpPr>
          <p:cNvPr id="3" name="Content Placeholder 2"/>
          <p:cNvSpPr>
            <a:spLocks noGrp="1"/>
          </p:cNvSpPr>
          <p:nvPr>
            <p:ph idx="1"/>
          </p:nvPr>
        </p:nvSpPr>
        <p:spPr>
          <a:xfrm>
            <a:off x="228600" y="1447800"/>
            <a:ext cx="8686800" cy="4678363"/>
          </a:xfrm>
        </p:spPr>
        <p:txBody>
          <a:bodyPr>
            <a:noAutofit/>
          </a:bodyPr>
          <a:lstStyle/>
          <a:p>
            <a:r>
              <a:rPr lang="en-US" sz="2200" dirty="0" smtClean="0"/>
              <a:t>Noise limits be included as part of a statewide policy for new wind turbines installations. Also recommends an </a:t>
            </a:r>
            <a:r>
              <a:rPr lang="en-US" sz="2200" dirty="0"/>
              <a:t>ongoing program of monitoring and evaluating the sound produced by wind </a:t>
            </a:r>
            <a:r>
              <a:rPr lang="en-US" sz="2200" dirty="0" smtClean="0"/>
              <a:t>turbines. </a:t>
            </a:r>
            <a:endParaRPr lang="en-US" sz="2200" dirty="0"/>
          </a:p>
          <a:p>
            <a:r>
              <a:rPr lang="en-US" sz="2200" dirty="0"/>
              <a:t>Shadow flicker should not occur more than 30 minutes per day and not more than 30 hours per year at the point of </a:t>
            </a:r>
            <a:r>
              <a:rPr lang="en-US" sz="2200" dirty="0" smtClean="0"/>
              <a:t>concern.</a:t>
            </a:r>
            <a:endParaRPr lang="en-US" sz="2200" dirty="0"/>
          </a:p>
          <a:p>
            <a:r>
              <a:rPr lang="en-US" sz="2200" dirty="0"/>
              <a:t>Activities in the vicinity of a wind turbine should be restricted during &amp; immediately after icing events</a:t>
            </a:r>
            <a:r>
              <a:rPr lang="en-US" sz="2200" dirty="0" smtClean="0"/>
              <a:t>. Ice </a:t>
            </a:r>
            <a:r>
              <a:rPr lang="en-US" sz="2200" dirty="0"/>
              <a:t>control measures for blades should be considered/demonstrated to work.</a:t>
            </a:r>
          </a:p>
          <a:p>
            <a:r>
              <a:rPr lang="en-US" sz="2200" dirty="0"/>
              <a:t>Public participation should be encouraged for projects: directly involve residents in close proximity to </a:t>
            </a:r>
            <a:r>
              <a:rPr lang="en-US" sz="2200" dirty="0" smtClean="0"/>
              <a:t>projects.  Engage </a:t>
            </a:r>
            <a:r>
              <a:rPr lang="en-US" sz="2200" dirty="0"/>
              <a:t>the public through education and other incentives</a:t>
            </a:r>
            <a:r>
              <a:rPr lang="en-US" sz="2200" dirty="0" smtClean="0"/>
              <a:t>.</a:t>
            </a:r>
            <a:endParaRPr lang="en-US" sz="2200" dirty="0"/>
          </a:p>
        </p:txBody>
      </p:sp>
    </p:spTree>
    <p:extLst>
      <p:ext uri="{BB962C8B-B14F-4D97-AF65-F5344CB8AC3E}">
        <p14:creationId xmlns:p14="http://schemas.microsoft.com/office/powerpoint/2010/main" xmlns="" val="3043445329"/>
      </p:ext>
    </p:extLst>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57200" y="4572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dirty="0" smtClean="0"/>
              <a:t>Cleaner air </a:t>
            </a:r>
            <a:r>
              <a:rPr lang="en-US" sz="3600" u="sng" dirty="0" smtClean="0"/>
              <a:t>and</a:t>
            </a:r>
            <a:r>
              <a:rPr lang="en-US" sz="3600" dirty="0" smtClean="0"/>
              <a:t> a growing economy</a:t>
            </a:r>
          </a:p>
        </p:txBody>
      </p:sp>
      <p:pic>
        <p:nvPicPr>
          <p:cNvPr id="6" name="Picture 4" descr="VMT_GDP_70_09_noCO2"/>
          <p:cNvPicPr>
            <a:picLocks noChangeAspect="1" noChangeArrowheads="1"/>
          </p:cNvPicPr>
          <p:nvPr/>
        </p:nvPicPr>
        <p:blipFill>
          <a:blip r:embed="rId2" cstate="print"/>
          <a:srcRect/>
          <a:stretch>
            <a:fillRect/>
          </a:stretch>
        </p:blipFill>
        <p:spPr bwMode="auto">
          <a:xfrm>
            <a:off x="381000" y="1600200"/>
            <a:ext cx="8216900" cy="395922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457200" y="228600"/>
            <a:ext cx="8001000" cy="1295400"/>
          </a:xfrm>
        </p:spPr>
        <p:txBody>
          <a:bodyPr/>
          <a:lstStyle/>
          <a:p>
            <a:pPr eaLnBrk="1" hangingPunct="1">
              <a:defRPr/>
            </a:pPr>
            <a:r>
              <a:rPr lang="en-US" sz="3600" b="1" dirty="0" smtClean="0">
                <a:cs typeface="Times New Roman" pitchFamily="18" charset="0"/>
              </a:rPr>
              <a:t>Why is the Program Needed?</a:t>
            </a:r>
          </a:p>
        </p:txBody>
      </p:sp>
      <p:sp>
        <p:nvSpPr>
          <p:cNvPr id="270339" name="Rectangle 3"/>
          <p:cNvSpPr>
            <a:spLocks noGrp="1" noChangeArrowheads="1"/>
          </p:cNvSpPr>
          <p:nvPr>
            <p:ph idx="4294967295"/>
          </p:nvPr>
        </p:nvSpPr>
        <p:spPr>
          <a:xfrm>
            <a:off x="533400" y="1600200"/>
            <a:ext cx="8305800" cy="4495800"/>
          </a:xfrm>
        </p:spPr>
        <p:txBody>
          <a:bodyPr rtlCol="0">
            <a:normAutofit/>
          </a:bodyPr>
          <a:lstStyle/>
          <a:p>
            <a:pPr eaLnBrk="1" fontAlgn="auto" hangingPunct="1">
              <a:lnSpc>
                <a:spcPct val="90000"/>
              </a:lnSpc>
              <a:spcAft>
                <a:spcPts val="0"/>
              </a:spcAft>
              <a:buClr>
                <a:schemeClr val="accent3"/>
              </a:buClr>
              <a:buFont typeface="Arial" pitchFamily="34" charset="0"/>
              <a:buChar char="•"/>
              <a:defRPr/>
            </a:pPr>
            <a:r>
              <a:rPr lang="en-US" sz="2800" dirty="0" smtClean="0">
                <a:latin typeface="+mj-lt"/>
              </a:rPr>
              <a:t>Help Meet Commonwealth Clean Energy Goals</a:t>
            </a:r>
          </a:p>
          <a:p>
            <a:pPr eaLnBrk="1" fontAlgn="auto" hangingPunct="1">
              <a:lnSpc>
                <a:spcPct val="90000"/>
              </a:lnSpc>
              <a:spcAft>
                <a:spcPts val="0"/>
              </a:spcAft>
              <a:buClr>
                <a:schemeClr val="accent3"/>
              </a:buClr>
              <a:buFont typeface="Arial" pitchFamily="34" charset="0"/>
              <a:buChar char="•"/>
              <a:defRPr/>
            </a:pPr>
            <a:endParaRPr lang="en-US" sz="1000" dirty="0" smtClean="0">
              <a:latin typeface="+mj-lt"/>
            </a:endParaRPr>
          </a:p>
          <a:p>
            <a:pPr eaLnBrk="1" fontAlgn="auto" hangingPunct="1">
              <a:lnSpc>
                <a:spcPct val="90000"/>
              </a:lnSpc>
              <a:spcAft>
                <a:spcPts val="0"/>
              </a:spcAft>
              <a:buClr>
                <a:schemeClr val="accent3"/>
              </a:buClr>
              <a:buFont typeface="Arial" pitchFamily="34" charset="0"/>
              <a:buChar char="•"/>
              <a:defRPr/>
            </a:pPr>
            <a:r>
              <a:rPr lang="en-US" sz="2800" dirty="0" smtClean="0"/>
              <a:t>Maximize </a:t>
            </a:r>
            <a:r>
              <a:rPr lang="en-US" sz="2800" dirty="0" err="1" smtClean="0"/>
              <a:t>MassDEP’s</a:t>
            </a:r>
            <a:r>
              <a:rPr lang="en-US" sz="2800" dirty="0" smtClean="0"/>
              <a:t> Expertise to Overcome Permitting &amp; Siting Obstacles </a:t>
            </a:r>
          </a:p>
          <a:p>
            <a:pPr eaLnBrk="1" fontAlgn="auto" hangingPunct="1">
              <a:lnSpc>
                <a:spcPct val="90000"/>
              </a:lnSpc>
              <a:spcAft>
                <a:spcPts val="0"/>
              </a:spcAft>
              <a:buClr>
                <a:schemeClr val="accent3"/>
              </a:buClr>
              <a:buFont typeface="Arial" pitchFamily="34" charset="0"/>
              <a:buChar char="•"/>
              <a:defRPr/>
            </a:pPr>
            <a:endParaRPr lang="en-US" sz="1000" dirty="0" smtClean="0"/>
          </a:p>
          <a:p>
            <a:pPr eaLnBrk="1" fontAlgn="auto" hangingPunct="1">
              <a:lnSpc>
                <a:spcPct val="90000"/>
              </a:lnSpc>
              <a:spcAft>
                <a:spcPts val="0"/>
              </a:spcAft>
              <a:buClr>
                <a:schemeClr val="accent3"/>
              </a:buClr>
              <a:buFont typeface="Arial" pitchFamily="34" charset="0"/>
              <a:buChar char="•"/>
              <a:defRPr/>
            </a:pPr>
            <a:r>
              <a:rPr lang="en-US" sz="2800" dirty="0" smtClean="0"/>
              <a:t>Address Public Health Concerns and Misconceptions Using Sound Science</a:t>
            </a:r>
          </a:p>
          <a:p>
            <a:pPr eaLnBrk="1" fontAlgn="auto" hangingPunct="1">
              <a:lnSpc>
                <a:spcPct val="90000"/>
              </a:lnSpc>
              <a:spcAft>
                <a:spcPts val="0"/>
              </a:spcAft>
              <a:buClr>
                <a:schemeClr val="accent3"/>
              </a:buClr>
              <a:buFont typeface="Arial" pitchFamily="34" charset="0"/>
              <a:buChar char="•"/>
              <a:defRPr/>
            </a:pPr>
            <a:endParaRPr lang="en-US" sz="1000" dirty="0" smtClean="0"/>
          </a:p>
          <a:p>
            <a:pPr eaLnBrk="1" fontAlgn="auto" hangingPunct="1">
              <a:lnSpc>
                <a:spcPct val="90000"/>
              </a:lnSpc>
              <a:spcAft>
                <a:spcPts val="0"/>
              </a:spcAft>
              <a:buClr>
                <a:schemeClr val="accent3"/>
              </a:buClr>
              <a:buFont typeface="Arial" pitchFamily="34" charset="0"/>
              <a:buChar char="•"/>
              <a:defRPr/>
            </a:pPr>
            <a:r>
              <a:rPr lang="en-US" sz="2800" dirty="0" smtClean="0">
                <a:latin typeface="+mj-lt"/>
              </a:rPr>
              <a:t>Promote Clean and Efficient Sources of Energy at MassDEP Regulated Sites</a:t>
            </a:r>
          </a:p>
          <a:p>
            <a:pPr eaLnBrk="1" fontAlgn="auto" hangingPunct="1">
              <a:lnSpc>
                <a:spcPct val="90000"/>
              </a:lnSpc>
              <a:spcAft>
                <a:spcPts val="0"/>
              </a:spcAft>
              <a:buClr>
                <a:schemeClr val="accent3"/>
              </a:buClr>
              <a:defRPr/>
            </a:pPr>
            <a:endParaRPr lang="en-US" sz="1000" dirty="0" smtClean="0">
              <a:latin typeface="+mj-lt"/>
            </a:endParaRPr>
          </a:p>
          <a:p>
            <a:pPr marL="0" indent="0" eaLnBrk="1" fontAlgn="auto" hangingPunct="1">
              <a:lnSpc>
                <a:spcPct val="90000"/>
              </a:lnSpc>
              <a:spcAft>
                <a:spcPts val="0"/>
              </a:spcAft>
              <a:buClr>
                <a:schemeClr val="accent3"/>
              </a:buClr>
              <a:buFont typeface="Arial" charset="0"/>
              <a:buNone/>
              <a:defRPr/>
            </a:pPr>
            <a:r>
              <a:rPr lang="en-US" sz="2800" dirty="0">
                <a:latin typeface="+mj-lt"/>
              </a:rPr>
              <a:t>	</a:t>
            </a:r>
          </a:p>
          <a:p>
            <a:pPr marL="0" indent="0" eaLnBrk="1" fontAlgn="auto" hangingPunct="1">
              <a:lnSpc>
                <a:spcPct val="90000"/>
              </a:lnSpc>
              <a:spcAft>
                <a:spcPts val="0"/>
              </a:spcAft>
              <a:buClr>
                <a:schemeClr val="accent3"/>
              </a:buClr>
              <a:buFont typeface="Arial" charset="0"/>
              <a:buNone/>
              <a:defRPr/>
            </a:pPr>
            <a:endParaRPr lang="en-US" sz="2800" dirty="0" smtClean="0">
              <a:latin typeface="+mj-lt"/>
            </a:endParaRPr>
          </a:p>
          <a:p>
            <a:pPr marL="274320" indent="-274320" eaLnBrk="1" fontAlgn="auto" hangingPunct="1">
              <a:lnSpc>
                <a:spcPct val="90000"/>
              </a:lnSpc>
              <a:spcAft>
                <a:spcPts val="0"/>
              </a:spcAft>
              <a:buClr>
                <a:schemeClr val="accent3"/>
              </a:buClr>
              <a:buFont typeface="Arial" pitchFamily="34" charset="0"/>
              <a:buChar char="•"/>
              <a:defRPr/>
            </a:pPr>
            <a:endParaRPr lang="en-US" sz="2800" dirty="0" smtClean="0">
              <a:latin typeface="+mj-lt"/>
            </a:endParaRPr>
          </a:p>
          <a:p>
            <a:pPr marL="274320" indent="-274320" eaLnBrk="1" fontAlgn="auto" hangingPunct="1">
              <a:lnSpc>
                <a:spcPct val="90000"/>
              </a:lnSpc>
              <a:spcAft>
                <a:spcPts val="0"/>
              </a:spcAft>
              <a:buClr>
                <a:schemeClr val="accent3"/>
              </a:buClr>
              <a:buFont typeface="Arial" pitchFamily="34" charset="0"/>
              <a:buChar char="•"/>
              <a:defRPr/>
            </a:pPr>
            <a:endParaRPr lang="en-US" sz="2800" dirty="0" smtClean="0">
              <a:latin typeface="+mj-lt"/>
            </a:endParaRPr>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1295400" y="304799"/>
            <a:ext cx="64008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defRPr/>
            </a:pPr>
            <a:r>
              <a:rPr lang="en-US" sz="3600" b="1" dirty="0" smtClean="0">
                <a:latin typeface="+mj-lt"/>
                <a:cs typeface="Times New Roman" pitchFamily="18" charset="0"/>
              </a:rPr>
              <a:t>CERP Activities and Goals</a:t>
            </a:r>
          </a:p>
        </p:txBody>
      </p:sp>
      <p:sp>
        <p:nvSpPr>
          <p:cNvPr id="14339" name="TextBox 3"/>
          <p:cNvSpPr txBox="1">
            <a:spLocks noChangeArrowheads="1"/>
          </p:cNvSpPr>
          <p:nvPr/>
        </p:nvSpPr>
        <p:spPr bwMode="auto">
          <a:xfrm>
            <a:off x="152400" y="1505801"/>
            <a:ext cx="9372600" cy="3816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514350" indent="-514350">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buFont typeface="Arial" pitchFamily="34" charset="0"/>
              <a:buChar char="•"/>
              <a:defRPr/>
            </a:pPr>
            <a:r>
              <a:rPr lang="en-US" sz="2800" dirty="0" smtClean="0">
                <a:latin typeface="+mj-lt"/>
                <a:cs typeface="Times New Roman" pitchFamily="18" charset="0"/>
              </a:rPr>
              <a:t>Wastewater and Drinking Water Utilities</a:t>
            </a:r>
          </a:p>
          <a:p>
            <a:pPr>
              <a:buFont typeface="Arial" pitchFamily="34" charset="0"/>
              <a:buChar char="•"/>
              <a:defRPr/>
            </a:pPr>
            <a:endParaRPr lang="en-US" sz="800" dirty="0" smtClean="0">
              <a:latin typeface="+mj-lt"/>
              <a:cs typeface="Times New Roman" pitchFamily="18" charset="0"/>
            </a:endParaRPr>
          </a:p>
          <a:p>
            <a:pPr>
              <a:buFont typeface="Arial" pitchFamily="34" charset="0"/>
              <a:buChar char="•"/>
              <a:defRPr/>
            </a:pPr>
            <a:endParaRPr lang="en-US" sz="1000" dirty="0" smtClean="0">
              <a:latin typeface="+mj-lt"/>
              <a:cs typeface="Times New Roman" pitchFamily="18" charset="0"/>
            </a:endParaRPr>
          </a:p>
          <a:p>
            <a:pPr>
              <a:buFont typeface="Arial" pitchFamily="34" charset="0"/>
              <a:buChar char="•"/>
              <a:defRPr/>
            </a:pPr>
            <a:r>
              <a:rPr lang="en-US" sz="2800" dirty="0">
                <a:latin typeface="+mj-lt"/>
                <a:cs typeface="Times New Roman" pitchFamily="18" charset="0"/>
              </a:rPr>
              <a:t>Organics to Renewable </a:t>
            </a:r>
            <a:r>
              <a:rPr lang="en-US" sz="2800" dirty="0" smtClean="0">
                <a:latin typeface="+mj-lt"/>
                <a:cs typeface="Times New Roman" pitchFamily="18" charset="0"/>
              </a:rPr>
              <a:t>Energy</a:t>
            </a:r>
          </a:p>
          <a:p>
            <a:pPr>
              <a:buFont typeface="Arial" pitchFamily="34" charset="0"/>
              <a:buChar char="•"/>
              <a:defRPr/>
            </a:pPr>
            <a:endParaRPr lang="en-US" sz="1000" dirty="0" smtClean="0">
              <a:latin typeface="+mj-lt"/>
              <a:cs typeface="Times New Roman" pitchFamily="18" charset="0"/>
            </a:endParaRPr>
          </a:p>
          <a:p>
            <a:pPr>
              <a:buFont typeface="Arial" pitchFamily="34" charset="0"/>
              <a:buChar char="•"/>
              <a:defRPr/>
            </a:pPr>
            <a:endParaRPr lang="en-US" sz="1000" dirty="0" smtClean="0">
              <a:latin typeface="+mj-lt"/>
              <a:cs typeface="Times New Roman" pitchFamily="18" charset="0"/>
            </a:endParaRPr>
          </a:p>
          <a:p>
            <a:pPr>
              <a:buFont typeface="Arial" pitchFamily="34" charset="0"/>
              <a:buChar char="•"/>
              <a:defRPr/>
            </a:pPr>
            <a:r>
              <a:rPr lang="en-US" sz="2800" dirty="0" smtClean="0">
                <a:latin typeface="+mj-lt"/>
                <a:cs typeface="Times New Roman" pitchFamily="18" charset="0"/>
              </a:rPr>
              <a:t>Environmentally Challenged Land</a:t>
            </a:r>
          </a:p>
          <a:p>
            <a:pPr>
              <a:buFont typeface="Arial" pitchFamily="34" charset="0"/>
              <a:buChar char="•"/>
              <a:defRPr/>
            </a:pPr>
            <a:endParaRPr lang="en-US" sz="1000" dirty="0" smtClean="0">
              <a:latin typeface="+mj-lt"/>
              <a:cs typeface="Times New Roman" pitchFamily="18" charset="0"/>
            </a:endParaRPr>
          </a:p>
          <a:p>
            <a:pPr>
              <a:buFont typeface="Arial" pitchFamily="34" charset="0"/>
              <a:buChar char="•"/>
              <a:defRPr/>
            </a:pPr>
            <a:endParaRPr lang="en-US" sz="1000" dirty="0" smtClean="0">
              <a:latin typeface="+mj-lt"/>
              <a:cs typeface="Times New Roman" pitchFamily="18" charset="0"/>
            </a:endParaRPr>
          </a:p>
          <a:p>
            <a:pPr>
              <a:buFont typeface="Arial" pitchFamily="34" charset="0"/>
              <a:buChar char="•"/>
              <a:defRPr/>
            </a:pPr>
            <a:r>
              <a:rPr lang="en-US" sz="2800" dirty="0" smtClean="0">
                <a:latin typeface="+mj-lt"/>
                <a:cs typeface="Times New Roman" pitchFamily="18" charset="0"/>
              </a:rPr>
              <a:t>Wind Outreach and Education</a:t>
            </a:r>
          </a:p>
          <a:p>
            <a:pPr>
              <a:buFont typeface="Arial" pitchFamily="34" charset="0"/>
              <a:buChar char="•"/>
              <a:defRPr/>
            </a:pPr>
            <a:endParaRPr lang="en-US" sz="1000" dirty="0" smtClean="0">
              <a:latin typeface="+mj-lt"/>
              <a:cs typeface="Times New Roman" pitchFamily="18" charset="0"/>
            </a:endParaRPr>
          </a:p>
          <a:p>
            <a:pPr marL="457200" indent="-457200">
              <a:buFont typeface="Arial" pitchFamily="34" charset="0"/>
              <a:buChar char="•"/>
              <a:defRPr/>
            </a:pPr>
            <a:endParaRPr lang="en-US" sz="1000" dirty="0" smtClean="0">
              <a:latin typeface="+mj-lt"/>
              <a:cs typeface="Times New Roman" pitchFamily="18" charset="0"/>
            </a:endParaRPr>
          </a:p>
          <a:p>
            <a:pPr marL="457200" indent="-457200">
              <a:defRPr/>
            </a:pPr>
            <a:r>
              <a:rPr lang="en-US" dirty="0" smtClean="0">
                <a:latin typeface="+mj-lt"/>
                <a:cs typeface="Times New Roman" pitchFamily="18" charset="0"/>
              </a:rPr>
              <a:t>		</a:t>
            </a:r>
          </a:p>
          <a:p>
            <a:pPr marL="228600" lvl="1" indent="0">
              <a:defRPr/>
            </a:pPr>
            <a:r>
              <a:rPr lang="en-US" sz="2800" dirty="0" smtClean="0">
                <a:latin typeface="+mj-lt"/>
                <a:cs typeface="Times New Roman" pitchFamily="18" charset="0"/>
              </a:rPr>
              <a:t>     </a:t>
            </a:r>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chemeClr val="tx2">
                    <a:lumMod val="50000"/>
                  </a:schemeClr>
                </a:solidFill>
              </a:rPr>
              <a:t>CERP Water Utility Goals</a:t>
            </a:r>
            <a:endParaRPr lang="en-US" sz="4000" b="1" dirty="0">
              <a:solidFill>
                <a:schemeClr val="tx2">
                  <a:lumMod val="50000"/>
                </a:schemeClr>
              </a:solidFill>
            </a:endParaRPr>
          </a:p>
        </p:txBody>
      </p:sp>
      <p:sp>
        <p:nvSpPr>
          <p:cNvPr id="4" name="TextBox 2"/>
          <p:cNvSpPr txBox="1">
            <a:spLocks noGrp="1" noChangeArrowheads="1"/>
          </p:cNvSpPr>
          <p:nvPr>
            <p:ph sz="half" idx="1"/>
          </p:nvPr>
        </p:nvSpPr>
        <p:spPr bwMode="auto">
          <a:xfrm>
            <a:off x="5486400" y="2629150"/>
            <a:ext cx="3657600" cy="422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marL="0" indent="0">
              <a:buNone/>
              <a:defRPr/>
            </a:pPr>
            <a:r>
              <a:rPr lang="en-US" u="sng" dirty="0" smtClean="0">
                <a:solidFill>
                  <a:schemeClr val="tx2">
                    <a:lumMod val="50000"/>
                  </a:schemeClr>
                </a:solidFill>
                <a:latin typeface="+mj-lt"/>
                <a:cs typeface="Times New Roman" pitchFamily="18" charset="0"/>
              </a:rPr>
              <a:t>Steps to Achieve Goal</a:t>
            </a:r>
            <a:r>
              <a:rPr lang="en-US" dirty="0" smtClean="0">
                <a:solidFill>
                  <a:schemeClr val="tx2">
                    <a:lumMod val="50000"/>
                  </a:schemeClr>
                </a:solidFill>
                <a:latin typeface="+mj-lt"/>
                <a:cs typeface="Times New Roman" pitchFamily="18" charset="0"/>
              </a:rPr>
              <a:t>:</a:t>
            </a:r>
          </a:p>
          <a:p>
            <a:pPr marL="0" indent="0">
              <a:buNone/>
              <a:defRPr/>
            </a:pPr>
            <a:endParaRPr lang="en-US" sz="800" dirty="0" smtClean="0">
              <a:solidFill>
                <a:schemeClr val="tx2">
                  <a:lumMod val="50000"/>
                </a:schemeClr>
              </a:solidFill>
              <a:latin typeface="+mj-lt"/>
              <a:cs typeface="Times New Roman" pitchFamily="18" charset="0"/>
            </a:endParaRPr>
          </a:p>
          <a:p>
            <a:pPr marL="0" indent="0">
              <a:defRPr/>
            </a:pPr>
            <a:r>
              <a:rPr lang="en-US" dirty="0" smtClean="0">
                <a:solidFill>
                  <a:schemeClr val="tx2">
                    <a:lumMod val="50000"/>
                  </a:schemeClr>
                </a:solidFill>
                <a:latin typeface="+mj-lt"/>
                <a:cs typeface="Times New Roman" pitchFamily="18" charset="0"/>
              </a:rPr>
              <a:t> Benchmark Energy Use at All MA Facilities</a:t>
            </a:r>
          </a:p>
          <a:p>
            <a:pPr marL="0" indent="0">
              <a:defRPr/>
            </a:pPr>
            <a:endParaRPr lang="en-US" sz="800" dirty="0" smtClean="0">
              <a:solidFill>
                <a:schemeClr val="tx2">
                  <a:lumMod val="50000"/>
                </a:schemeClr>
              </a:solidFill>
              <a:latin typeface="+mj-lt"/>
              <a:cs typeface="Times New Roman" pitchFamily="18" charset="0"/>
            </a:endParaRPr>
          </a:p>
          <a:p>
            <a:pPr marL="0" indent="0">
              <a:defRPr/>
            </a:pPr>
            <a:r>
              <a:rPr lang="en-US" dirty="0" smtClean="0">
                <a:solidFill>
                  <a:schemeClr val="tx2">
                    <a:lumMod val="50000"/>
                  </a:schemeClr>
                </a:solidFill>
                <a:latin typeface="+mj-lt"/>
                <a:cs typeface="Times New Roman" pitchFamily="18" charset="0"/>
              </a:rPr>
              <a:t> Assess Zero-Net Energy Potential at All MA Facilities</a:t>
            </a:r>
          </a:p>
          <a:p>
            <a:pPr marL="0" indent="0">
              <a:defRPr/>
            </a:pPr>
            <a:endParaRPr lang="en-US" sz="800" dirty="0" smtClean="0">
              <a:solidFill>
                <a:schemeClr val="tx2">
                  <a:lumMod val="50000"/>
                </a:schemeClr>
              </a:solidFill>
              <a:latin typeface="+mj-lt"/>
              <a:cs typeface="Times New Roman" pitchFamily="18" charset="0"/>
            </a:endParaRPr>
          </a:p>
          <a:p>
            <a:pPr marL="0" indent="0">
              <a:buNone/>
              <a:defRPr/>
            </a:pPr>
            <a:endParaRPr lang="en-US" u="sng" dirty="0" smtClean="0">
              <a:solidFill>
                <a:schemeClr val="tx2">
                  <a:lumMod val="50000"/>
                </a:schemeClr>
              </a:solidFill>
              <a:latin typeface="+mj-lt"/>
              <a:cs typeface="Times New Roman" pitchFamily="18" charset="0"/>
            </a:endParaRPr>
          </a:p>
          <a:p>
            <a:pPr lvl="1">
              <a:buFontTx/>
              <a:buChar char="-"/>
              <a:defRPr/>
            </a:pPr>
            <a:endParaRPr lang="en-US" dirty="0">
              <a:solidFill>
                <a:schemeClr val="tx2">
                  <a:lumMod val="50000"/>
                </a:schemeClr>
              </a:solidFill>
              <a:latin typeface="+mj-lt"/>
              <a:cs typeface="Times New Roman" pitchFamily="18" charset="0"/>
            </a:endParaRPr>
          </a:p>
          <a:p>
            <a:pPr>
              <a:defRPr/>
            </a:pPr>
            <a:endParaRPr lang="en-US" dirty="0" smtClean="0">
              <a:solidFill>
                <a:schemeClr val="tx2">
                  <a:lumMod val="50000"/>
                </a:schemeClr>
              </a:solidFill>
              <a:latin typeface="+mj-lt"/>
              <a:cs typeface="Times New Roman" pitchFamily="18" charset="0"/>
            </a:endParaRPr>
          </a:p>
        </p:txBody>
      </p:sp>
      <p:pic>
        <p:nvPicPr>
          <p:cNvPr id="141313" name="Picture 1" descr="Y:\Web_Share\cerp\Photos\Barnstable Aerial 1.JPG"/>
          <p:cNvPicPr>
            <a:picLocks noChangeAspect="1" noChangeArrowheads="1"/>
          </p:cNvPicPr>
          <p:nvPr/>
        </p:nvPicPr>
        <p:blipFill>
          <a:blip r:embed="rId3" cstate="print"/>
          <a:srcRect/>
          <a:stretch>
            <a:fillRect/>
          </a:stretch>
        </p:blipFill>
        <p:spPr bwMode="auto">
          <a:xfrm>
            <a:off x="304800" y="2743200"/>
            <a:ext cx="5105400" cy="3917204"/>
          </a:xfrm>
          <a:prstGeom prst="rect">
            <a:avLst/>
          </a:prstGeom>
          <a:noFill/>
        </p:spPr>
      </p:pic>
      <p:sp>
        <p:nvSpPr>
          <p:cNvPr id="6" name="TextBox 5"/>
          <p:cNvSpPr txBox="1"/>
          <p:nvPr/>
        </p:nvSpPr>
        <p:spPr>
          <a:xfrm>
            <a:off x="304800" y="6019800"/>
            <a:ext cx="4399128" cy="276999"/>
          </a:xfrm>
          <a:prstGeom prst="rect">
            <a:avLst/>
          </a:prstGeom>
          <a:noFill/>
        </p:spPr>
        <p:txBody>
          <a:bodyPr wrap="square" rtlCol="0">
            <a:spAutoFit/>
          </a:bodyPr>
          <a:lstStyle/>
          <a:p>
            <a:r>
              <a:rPr lang="en-US" sz="1200" b="1" dirty="0" smtClean="0">
                <a:latin typeface="+mj-lt"/>
              </a:rPr>
              <a:t>Barnstable</a:t>
            </a:r>
            <a:r>
              <a:rPr lang="en-US" sz="1200" b="1" dirty="0">
                <a:latin typeface="+mj-lt"/>
              </a:rPr>
              <a:t> </a:t>
            </a:r>
            <a:r>
              <a:rPr lang="en-US" sz="1200" b="1" dirty="0" smtClean="0">
                <a:latin typeface="+mj-lt"/>
              </a:rPr>
              <a:t>Wastewater Treatment Plant</a:t>
            </a:r>
            <a:endParaRPr lang="en-US" sz="1200" b="1" dirty="0">
              <a:latin typeface="+mj-lt"/>
            </a:endParaRPr>
          </a:p>
        </p:txBody>
      </p:sp>
      <p:sp>
        <p:nvSpPr>
          <p:cNvPr id="7" name="TextBox 6"/>
          <p:cNvSpPr txBox="1"/>
          <p:nvPr/>
        </p:nvSpPr>
        <p:spPr>
          <a:xfrm>
            <a:off x="304800" y="1066800"/>
            <a:ext cx="8001000" cy="1384995"/>
          </a:xfrm>
          <a:prstGeom prst="rect">
            <a:avLst/>
          </a:prstGeom>
          <a:noFill/>
        </p:spPr>
        <p:txBody>
          <a:bodyPr wrap="square" rtlCol="0">
            <a:spAutoFit/>
          </a:bodyPr>
          <a:lstStyle/>
          <a:p>
            <a:pPr>
              <a:buFont typeface="Wingdings" pitchFamily="2" charset="2"/>
              <a:buChar char="§"/>
              <a:defRPr/>
            </a:pPr>
            <a:r>
              <a:rPr lang="en-US" sz="2800" dirty="0" smtClean="0">
                <a:solidFill>
                  <a:schemeClr val="tx2">
                    <a:lumMod val="50000"/>
                  </a:schemeClr>
                </a:solidFill>
                <a:cs typeface="Times New Roman" pitchFamily="18" charset="0"/>
              </a:rPr>
              <a:t>  2013 </a:t>
            </a:r>
            <a:r>
              <a:rPr lang="en-US" sz="2800" dirty="0" smtClean="0">
                <a:solidFill>
                  <a:schemeClr val="tx2">
                    <a:lumMod val="50000"/>
                  </a:schemeClr>
                </a:solidFill>
                <a:cs typeface="Times New Roman" pitchFamily="18" charset="0"/>
              </a:rPr>
              <a:t>-- Increase </a:t>
            </a:r>
            <a:r>
              <a:rPr lang="en-US" sz="2800" dirty="0" smtClean="0">
                <a:solidFill>
                  <a:schemeClr val="tx2">
                    <a:lumMod val="50000"/>
                  </a:schemeClr>
                </a:solidFill>
                <a:cs typeface="Times New Roman" pitchFamily="18" charset="0"/>
              </a:rPr>
              <a:t>Renewable Energy by 50%</a:t>
            </a:r>
          </a:p>
          <a:p>
            <a:pPr marL="0" indent="0">
              <a:buFont typeface="Wingdings" pitchFamily="2" charset="2"/>
              <a:buChar char="§"/>
              <a:defRPr/>
            </a:pPr>
            <a:r>
              <a:rPr lang="en-US" sz="2800" dirty="0" smtClean="0">
                <a:solidFill>
                  <a:schemeClr val="tx2">
                    <a:lumMod val="50000"/>
                  </a:schemeClr>
                </a:solidFill>
                <a:cs typeface="Times New Roman" pitchFamily="18" charset="0"/>
              </a:rPr>
              <a:t>  </a:t>
            </a:r>
            <a:r>
              <a:rPr lang="en-US" sz="2800" dirty="0" smtClean="0">
                <a:solidFill>
                  <a:schemeClr val="tx2">
                    <a:lumMod val="50000"/>
                  </a:schemeClr>
                </a:solidFill>
                <a:cs typeface="Times New Roman" pitchFamily="18" charset="0"/>
              </a:rPr>
              <a:t>2020 -- </a:t>
            </a:r>
            <a:r>
              <a:rPr lang="en-US" sz="2800" dirty="0" smtClean="0">
                <a:solidFill>
                  <a:schemeClr val="tx2">
                    <a:lumMod val="50000"/>
                  </a:schemeClr>
                </a:solidFill>
                <a:cs typeface="Times New Roman" pitchFamily="18" charset="0"/>
              </a:rPr>
              <a:t>Achieve Zero-Net Energy Use at 20% </a:t>
            </a:r>
            <a:r>
              <a:rPr lang="en-US" sz="2800" dirty="0" smtClean="0">
                <a:solidFill>
                  <a:schemeClr val="tx2">
                    <a:lumMod val="50000"/>
                  </a:schemeClr>
                </a:solidFill>
                <a:cs typeface="Times New Roman" pitchFamily="18" charset="0"/>
              </a:rPr>
              <a:t>	      of Facilities </a:t>
            </a:r>
            <a:endParaRPr lang="en-US" sz="2800" dirty="0" smtClean="0">
              <a:solidFill>
                <a:schemeClr val="tx2">
                  <a:lumMod val="50000"/>
                </a:schemeClr>
              </a:solidFill>
              <a:cs typeface="Times New Roman" pitchFamily="18" charset="0"/>
            </a:endParaRPr>
          </a:p>
        </p:txBody>
      </p:sp>
    </p:spTree>
    <p:extLst>
      <p:ext uri="{BB962C8B-B14F-4D97-AF65-F5344CB8AC3E}">
        <p14:creationId xmlns:p14="http://schemas.microsoft.com/office/powerpoint/2010/main" xmlns="" val="3803405365"/>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CERP Progress</a:t>
            </a:r>
            <a:endParaRPr lang="en-US" dirty="0"/>
          </a:p>
        </p:txBody>
      </p:sp>
      <p:sp>
        <p:nvSpPr>
          <p:cNvPr id="6" name="Content Placeholder 5"/>
          <p:cNvSpPr>
            <a:spLocks noGrp="1"/>
          </p:cNvSpPr>
          <p:nvPr>
            <p:ph idx="1"/>
          </p:nvPr>
        </p:nvSpPr>
        <p:spPr/>
        <p:txBody>
          <a:bodyPr/>
          <a:lstStyle/>
          <a:p>
            <a:pPr>
              <a:buFont typeface="Wingdings" pitchFamily="2" charset="2"/>
              <a:buChar char="Ø"/>
            </a:pPr>
            <a:r>
              <a:rPr lang="en-US" dirty="0" smtClean="0"/>
              <a:t> Energy Use Benchmarked at 160 facilities</a:t>
            </a:r>
          </a:p>
          <a:p>
            <a:pPr lvl="1"/>
            <a:r>
              <a:rPr lang="en-US" dirty="0" smtClean="0"/>
              <a:t>43% Towards CERP Goal</a:t>
            </a:r>
          </a:p>
          <a:p>
            <a:endParaRPr lang="en-US" sz="1000" dirty="0" smtClean="0"/>
          </a:p>
          <a:p>
            <a:pPr>
              <a:buFont typeface="Wingdings" pitchFamily="2" charset="2"/>
              <a:buChar char="Ø"/>
            </a:pPr>
            <a:r>
              <a:rPr lang="en-US" dirty="0" smtClean="0"/>
              <a:t> Renewable Energy Use Increased at 27 Energy Leaders Facilities</a:t>
            </a:r>
          </a:p>
          <a:p>
            <a:pPr marL="742950" lvl="2" indent="-342900">
              <a:buFont typeface="Arial" pitchFamily="34" charset="0"/>
              <a:buChar char="•"/>
            </a:pPr>
            <a:r>
              <a:rPr lang="en-US" dirty="0" smtClean="0"/>
              <a:t>32% Towards CERP Goal</a:t>
            </a:r>
          </a:p>
          <a:p>
            <a:endParaRPr lang="en-US" sz="1000" dirty="0" smtClean="0"/>
          </a:p>
          <a:p>
            <a:pPr>
              <a:buFont typeface="Wingdings" pitchFamily="2" charset="2"/>
              <a:buChar char="Ø"/>
            </a:pPr>
            <a:r>
              <a:rPr lang="en-US" dirty="0" smtClean="0"/>
              <a:t> 4 Facilities At or Near Zero-Net Energy</a:t>
            </a:r>
          </a:p>
          <a:p>
            <a:pPr lvl="1"/>
            <a:r>
              <a:rPr lang="en-US" dirty="0" smtClean="0"/>
              <a:t>Falmouth, Lee, Pittsfield, Barnstable</a:t>
            </a:r>
          </a:p>
          <a:p>
            <a:pPr lvl="1">
              <a:buFont typeface="Wingdings" pitchFamily="2" charset="2"/>
              <a:buChar char="Ø"/>
            </a:pPr>
            <a:endParaRPr lang="en-US" dirty="0" smtClean="0"/>
          </a:p>
          <a:p>
            <a:pPr lvl="1"/>
            <a:endParaRPr lang="en-US" dirty="0" smtClean="0"/>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REVOLVING FUND</a:t>
            </a:r>
            <a:endParaRPr lang="en-US" dirty="0"/>
          </a:p>
        </p:txBody>
      </p:sp>
      <p:sp>
        <p:nvSpPr>
          <p:cNvPr id="3" name="Content Placeholder 2"/>
          <p:cNvSpPr>
            <a:spLocks noGrp="1"/>
          </p:cNvSpPr>
          <p:nvPr>
            <p:ph idx="1"/>
          </p:nvPr>
        </p:nvSpPr>
        <p:spPr/>
        <p:txBody>
          <a:bodyPr/>
          <a:lstStyle/>
          <a:p>
            <a:r>
              <a:rPr lang="en-US" dirty="0" smtClean="0"/>
              <a:t>2 % loans</a:t>
            </a:r>
          </a:p>
          <a:p>
            <a:r>
              <a:rPr lang="en-US" dirty="0" smtClean="0"/>
              <a:t>In latest intended use plan:</a:t>
            </a:r>
          </a:p>
          <a:p>
            <a:pPr lvl="1"/>
            <a:r>
              <a:rPr lang="en-US" dirty="0" smtClean="0"/>
              <a:t>Of the $163.8 million on the Clean Water recommended list, </a:t>
            </a:r>
            <a:r>
              <a:rPr lang="en-US" b="1" dirty="0" smtClean="0"/>
              <a:t>$80 million</a:t>
            </a:r>
            <a:r>
              <a:rPr lang="en-US" dirty="0" smtClean="0"/>
              <a:t> is allocated for Green Project components </a:t>
            </a:r>
            <a:endParaRPr lang="en-US" sz="2000" dirty="0" smtClean="0"/>
          </a:p>
          <a:p>
            <a:pPr lvl="1"/>
            <a:r>
              <a:rPr lang="en-US" dirty="0" smtClean="0"/>
              <a:t>Of the $84.7 million on the Drinking Water recommended list, </a:t>
            </a:r>
            <a:r>
              <a:rPr lang="en-US" b="1" dirty="0" smtClean="0"/>
              <a:t>$44 million</a:t>
            </a:r>
            <a:r>
              <a:rPr lang="en-US" dirty="0" smtClean="0"/>
              <a:t> is provided for Green Project components.  </a:t>
            </a:r>
            <a:endParaRPr lang="en-US" sz="1600" dirty="0" smtClean="0"/>
          </a:p>
          <a:p>
            <a:pPr lvl="1"/>
            <a:endParaRPr lang="en-US" sz="1600" dirty="0" smtClean="0"/>
          </a:p>
          <a:p>
            <a:pPr lvl="1"/>
            <a:endParaRPr lang="en-US" dirty="0"/>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Organics to Renewable Energy</a:t>
            </a:r>
            <a:endParaRPr lang="en-US" dirty="0"/>
          </a:p>
        </p:txBody>
      </p:sp>
      <p:sp>
        <p:nvSpPr>
          <p:cNvPr id="3" name="Content Placeholder 2"/>
          <p:cNvSpPr>
            <a:spLocks noGrp="1"/>
          </p:cNvSpPr>
          <p:nvPr>
            <p:ph idx="1"/>
          </p:nvPr>
        </p:nvSpPr>
        <p:spPr/>
        <p:txBody>
          <a:bodyPr/>
          <a:lstStyle/>
          <a:p>
            <a:r>
              <a:rPr lang="en-US" dirty="0" smtClean="0"/>
              <a:t>We generate 1 million TPY organic waste</a:t>
            </a:r>
          </a:p>
          <a:p>
            <a:endParaRPr lang="en-US" dirty="0" smtClean="0"/>
          </a:p>
          <a:p>
            <a:r>
              <a:rPr lang="en-US" dirty="0" smtClean="0"/>
              <a:t>Landfills generate </a:t>
            </a:r>
            <a:r>
              <a:rPr lang="en-US" dirty="0" smtClean="0"/>
              <a:t>GHGs</a:t>
            </a:r>
            <a:endParaRPr lang="en-US" dirty="0" smtClean="0"/>
          </a:p>
          <a:p>
            <a:endParaRPr lang="en-US" dirty="0" smtClean="0"/>
          </a:p>
          <a:p>
            <a:r>
              <a:rPr lang="en-US" dirty="0" smtClean="0"/>
              <a:t>Incineration generates GHG and other pollutants</a:t>
            </a:r>
          </a:p>
          <a:p>
            <a:endParaRPr lang="en-US" dirty="0" smtClean="0"/>
          </a:p>
          <a:p>
            <a:r>
              <a:rPr lang="en-US" dirty="0" smtClean="0"/>
              <a:t>Solution: divert organics</a:t>
            </a:r>
            <a:endParaRPr lang="en-US" dirty="0"/>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Organics to Renewable Energy</a:t>
            </a:r>
            <a:endParaRPr lang="en-US" dirty="0"/>
          </a:p>
        </p:txBody>
      </p:sp>
      <p:sp>
        <p:nvSpPr>
          <p:cNvPr id="5" name="Content Placeholder 4"/>
          <p:cNvSpPr>
            <a:spLocks noGrp="1"/>
          </p:cNvSpPr>
          <p:nvPr>
            <p:ph idx="1"/>
          </p:nvPr>
        </p:nvSpPr>
        <p:spPr>
          <a:xfrm>
            <a:off x="381000" y="1295400"/>
            <a:ext cx="8458200" cy="4525963"/>
          </a:xfrm>
        </p:spPr>
        <p:txBody>
          <a:bodyPr/>
          <a:lstStyle/>
          <a:p>
            <a:pPr marL="0" indent="0">
              <a:buNone/>
            </a:pPr>
            <a:r>
              <a:rPr lang="en-US" u="sng" dirty="0" smtClean="0"/>
              <a:t>CERP 2020 Goals</a:t>
            </a:r>
            <a:r>
              <a:rPr lang="en-US" dirty="0" smtClean="0"/>
              <a:t>:</a:t>
            </a:r>
          </a:p>
          <a:p>
            <a:pPr marL="0" indent="0">
              <a:buNone/>
            </a:pPr>
            <a:endParaRPr lang="en-US" sz="1000" dirty="0" smtClean="0"/>
          </a:p>
          <a:p>
            <a:r>
              <a:rPr lang="en-US" dirty="0" smtClean="0"/>
              <a:t>Divert an additional 350,000 tons per year of organic material from landfills and incinerators</a:t>
            </a:r>
          </a:p>
          <a:p>
            <a:endParaRPr lang="en-US" sz="1000" dirty="0" smtClean="0"/>
          </a:p>
          <a:p>
            <a:r>
              <a:rPr lang="en-US" dirty="0" smtClean="0"/>
              <a:t>Increase energy production from aerobic and anaerobic digestion to 50 megawatts (375 </a:t>
            </a:r>
            <a:r>
              <a:rPr lang="en-US" dirty="0" err="1" smtClean="0"/>
              <a:t>GWh</a:t>
            </a:r>
            <a:r>
              <a:rPr lang="en-US" dirty="0" smtClean="0"/>
              <a:t>/year)—80% capacity factor</a:t>
            </a:r>
          </a:p>
          <a:p>
            <a:pPr>
              <a:buNone/>
            </a:pPr>
            <a:endParaRPr lang="en-US" dirty="0" smtClean="0"/>
          </a:p>
        </p:txBody>
      </p:sp>
    </p:spTree>
    <p:extLst>
      <p:ext uri="{BB962C8B-B14F-4D97-AF65-F5344CB8AC3E}">
        <p14:creationId xmlns:p14="http://schemas.microsoft.com/office/powerpoint/2010/main" xmlns="" val="200833534"/>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5411</TotalTime>
  <Words>1433</Words>
  <Application>Microsoft Office PowerPoint</Application>
  <PresentationFormat>On-screen Show (4:3)</PresentationFormat>
  <Paragraphs>302</Paragraphs>
  <Slides>26</Slides>
  <Notes>23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Why is the Program Needed?</vt:lpstr>
      <vt:lpstr>Slide 4</vt:lpstr>
      <vt:lpstr>CERP Water Utility Goals</vt:lpstr>
      <vt:lpstr>CERP Progress</vt:lpstr>
      <vt:lpstr>STATE REVOLVING FUND</vt:lpstr>
      <vt:lpstr>Organics to Renewable Energy</vt:lpstr>
      <vt:lpstr>Organics to Renewable Energy</vt:lpstr>
      <vt:lpstr>Address Regulatory Barriers</vt:lpstr>
      <vt:lpstr>Infrastructure for Organics Diversion</vt:lpstr>
      <vt:lpstr>Project Siting</vt:lpstr>
      <vt:lpstr>Environmentally Challenged Property</vt:lpstr>
      <vt:lpstr>Clean Energy on Closed Landfills </vt:lpstr>
      <vt:lpstr>Brownfields</vt:lpstr>
      <vt:lpstr>CERP Goals: Wind</vt:lpstr>
      <vt:lpstr>Goals of the Wind Turbine Health Impact Study</vt:lpstr>
      <vt:lpstr>Process</vt:lpstr>
      <vt:lpstr>Slide 19</vt:lpstr>
      <vt:lpstr>Process, Continued</vt:lpstr>
      <vt:lpstr>Process, Continued</vt:lpstr>
      <vt:lpstr>Key Health Findings</vt:lpstr>
      <vt:lpstr>Key Health Findings</vt:lpstr>
      <vt:lpstr>Key Health Findings</vt:lpstr>
      <vt:lpstr>Best Practices:  The Panel Recommends:</vt:lpstr>
      <vt:lpstr>Cleaner air and a growing economy</vt:lpstr>
    </vt:vector>
  </TitlesOfParts>
  <Company>Office 2004 Test Drive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dc:title>
  <dc:creator>Office 2004 Test Drive User</dc:creator>
  <cp:lastModifiedBy>ecoletta</cp:lastModifiedBy>
  <cp:revision>418</cp:revision>
  <dcterms:created xsi:type="dcterms:W3CDTF">2011-12-25T23:01:19Z</dcterms:created>
  <dcterms:modified xsi:type="dcterms:W3CDTF">2012-02-16T15:38:47Z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1155796501</vt:i4>
  </property>
  <property fmtid="{D5CDD505-2E9C-101B-9397-08002B2CF9AE}" pid="3" name="_NewReviewCycle">
    <vt:lpwstr/>
  </property>
  <property fmtid="{D5CDD505-2E9C-101B-9397-08002B2CF9AE}" pid="4" name="_EmailSubject">
    <vt:lpwstr/>
  </property>
  <property fmtid="{D5CDD505-2E9C-101B-9397-08002B2CF9AE}" pid="5" name="_AuthorEmail">
    <vt:lpwstr>Ken.Kimmell@MassMail.State.MA.US</vt:lpwstr>
  </property>
  <property fmtid="{D5CDD505-2E9C-101B-9397-08002B2CF9AE}" pid="6" name="_AuthorEmailDisplayName">
    <vt:lpwstr>Kimmell, Ken (DEP)</vt:lpwstr>
  </property>
  <property fmtid="{D5CDD505-2E9C-101B-9397-08002B2CF9AE}" pid="7" name="_PreviousAdHocReviewCycleID">
    <vt:i4>-1678132987</vt:i4>
  </property>
</Properties>
</file>